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2" r:id="rId2"/>
    <p:sldId id="296" r:id="rId3"/>
    <p:sldId id="311" r:id="rId4"/>
    <p:sldId id="305" r:id="rId5"/>
    <p:sldId id="306" r:id="rId6"/>
    <p:sldId id="336" r:id="rId7"/>
    <p:sldId id="335" r:id="rId8"/>
    <p:sldId id="329" r:id="rId9"/>
    <p:sldId id="304" r:id="rId10"/>
    <p:sldId id="310" r:id="rId11"/>
    <p:sldId id="314" r:id="rId12"/>
    <p:sldId id="307" r:id="rId13"/>
    <p:sldId id="316" r:id="rId14"/>
    <p:sldId id="309" r:id="rId15"/>
    <p:sldId id="300" r:id="rId16"/>
    <p:sldId id="301" r:id="rId17"/>
    <p:sldId id="302" r:id="rId18"/>
    <p:sldId id="303" r:id="rId19"/>
    <p:sldId id="293" r:id="rId20"/>
    <p:sldId id="315" r:id="rId21"/>
    <p:sldId id="317" r:id="rId22"/>
    <p:sldId id="313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8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13"/>
    <p:restoredTop sz="94909"/>
  </p:normalViewPr>
  <p:slideViewPr>
    <p:cSldViewPr snapToGrid="0" snapToObjects="1">
      <p:cViewPr>
        <p:scale>
          <a:sx n="100" d="100"/>
          <a:sy n="10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696F8-C389-9B4A-B5D7-F6A3117B5065}" type="datetimeFigureOut">
              <a:rPr lang="en-US" smtClean="0"/>
              <a:t>5/9/17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F41FD-3362-A34C-BBFC-BD260468D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98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FF41FD-3362-A34C-BBFC-BD260468D6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217-8502-6143-B37F-2F71A9F3C3A4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A7-0A81-2344-93D6-9F8C75420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2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217-8502-6143-B37F-2F71A9F3C3A4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A7-0A81-2344-93D6-9F8C75420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51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217-8502-6143-B37F-2F71A9F3C3A4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A7-0A81-2344-93D6-9F8C75420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45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217-8502-6143-B37F-2F71A9F3C3A4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A7-0A81-2344-93D6-9F8C75420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05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217-8502-6143-B37F-2F71A9F3C3A4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A7-0A81-2344-93D6-9F8C75420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03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217-8502-6143-B37F-2F71A9F3C3A4}" type="datetimeFigureOut">
              <a:rPr lang="en-US" smtClean="0"/>
              <a:t>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A7-0A81-2344-93D6-9F8C75420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11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217-8502-6143-B37F-2F71A9F3C3A4}" type="datetimeFigureOut">
              <a:rPr lang="en-US" smtClean="0"/>
              <a:t>5/9/17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A7-0A81-2344-93D6-9F8C75420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3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217-8502-6143-B37F-2F71A9F3C3A4}" type="datetimeFigureOut">
              <a:rPr lang="en-US" smtClean="0"/>
              <a:t>5/9/17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A7-0A81-2344-93D6-9F8C75420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05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217-8502-6143-B37F-2F71A9F3C3A4}" type="datetimeFigureOut">
              <a:rPr lang="en-US" smtClean="0"/>
              <a:t>5/9/17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A7-0A81-2344-93D6-9F8C75420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1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217-8502-6143-B37F-2F71A9F3C3A4}" type="datetimeFigureOut">
              <a:rPr lang="en-US" smtClean="0"/>
              <a:t>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A7-0A81-2344-93D6-9F8C75420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16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217-8502-6143-B37F-2F71A9F3C3A4}" type="datetimeFigureOut">
              <a:rPr lang="en-US" smtClean="0"/>
              <a:t>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2FA7-0A81-2344-93D6-9F8C75420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83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FF217-8502-6143-B37F-2F71A9F3C3A4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52FA7-0A81-2344-93D6-9F8C75420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70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hyperlink" Target="https://www.youtube.com/watch?v=la_M6bCV91M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hyperlink" Target="https://www.youtube.com/watch?v=la_M6bCV91M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hyperlink" Target="https://www.youtube.com/watch?v=la_M6bCV91M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hyperlink" Target="https://www.youtube.com/watch?v=la_M6bCV91M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hyperlink" Target="https://www.youtube.com/watch?v=la_M6bCV91M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hyperlink" Target="https://www.youtube.com/watch?v=la_M6bCV91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Relationship Id="rId3" Type="http://schemas.openxmlformats.org/officeDocument/2006/relationships/hyperlink" Target="https://www.youtube.com/watch?v=la_M6bCV91M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hyperlink" Target="https://www.youtube.com/watch?v=la_M6bCV91M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hyperlink" Target="https://www.youtube.com/watch?v=la_M6bCV91M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hyperlink" Target="https://www.youtube.com/watch?v=la_M6bCV91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hyperlink" Target="https://www.youtube.com/watch?v=la_M6bCV91M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2186" y="991433"/>
            <a:ext cx="11198085" cy="2174042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Neural Network Hyper </a:t>
            </a:r>
            <a:r>
              <a:rPr lang="en-US" sz="4400" b="1" dirty="0"/>
              <a:t>P</a:t>
            </a:r>
            <a:r>
              <a:rPr lang="en-US" sz="4400" b="1" dirty="0" smtClean="0"/>
              <a:t>arameter Optimization </a:t>
            </a:r>
            <a:br>
              <a:rPr lang="en-US" sz="4400" b="1" dirty="0" smtClean="0"/>
            </a:br>
            <a:r>
              <a:rPr lang="en-US" sz="4400" b="1" dirty="0" smtClean="0"/>
              <a:t>(NHOP)</a:t>
            </a:r>
            <a:r>
              <a:rPr lang="en-US" sz="4400" b="1" dirty="0" smtClean="0"/>
              <a:t/>
            </a:r>
            <a:br>
              <a:rPr lang="en-US" sz="4400" b="1" dirty="0" smtClean="0"/>
            </a:br>
            <a:r>
              <a:rPr lang="en-US" sz="4400" b="1" dirty="0" smtClean="0"/>
              <a:t>Using Distributed </a:t>
            </a:r>
            <a:r>
              <a:rPr lang="en-US" sz="4400" b="1" dirty="0" err="1" smtClean="0"/>
              <a:t>TensorFlow</a:t>
            </a:r>
            <a:endParaRPr lang="en-US" sz="4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150101" y="5295900"/>
            <a:ext cx="495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DSCI6005: Final Project Presentation</a:t>
            </a:r>
          </a:p>
          <a:p>
            <a:r>
              <a:rPr lang="en-US" sz="2400" dirty="0" err="1" smtClean="0"/>
              <a:t>Srini</a:t>
            </a:r>
            <a:r>
              <a:rPr lang="en-US" sz="2400" dirty="0" smtClean="0"/>
              <a:t> Ananthakrishnan</a:t>
            </a:r>
          </a:p>
          <a:p>
            <a:r>
              <a:rPr lang="en-US" sz="2400" dirty="0" smtClean="0"/>
              <a:t>05/09/2017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323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99" y="170504"/>
            <a:ext cx="3070717" cy="81181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NHOP </a:t>
            </a:r>
            <a:br>
              <a:rPr lang="en-US" b="1" dirty="0" smtClean="0">
                <a:solidFill>
                  <a:srgbClr val="00B0F0"/>
                </a:solidFill>
              </a:rPr>
            </a:br>
            <a:r>
              <a:rPr lang="en-US" b="1" smtClean="0">
                <a:solidFill>
                  <a:srgbClr val="00B0F0"/>
                </a:solidFill>
              </a:rPr>
              <a:t>Flow Diagram</a:t>
            </a:r>
            <a:endParaRPr lang="en-US" b="1" dirty="0">
              <a:solidFill>
                <a:srgbClr val="00B0F0"/>
              </a:solidFill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6646475" y="63452"/>
            <a:ext cx="1752383" cy="980778"/>
            <a:chOff x="6963975" y="101552"/>
            <a:chExt cx="1752383" cy="980778"/>
          </a:xfrm>
        </p:grpSpPr>
        <p:sp>
          <p:nvSpPr>
            <p:cNvPr id="41" name="Rounded Rectangle 40"/>
            <p:cNvSpPr/>
            <p:nvPr/>
          </p:nvSpPr>
          <p:spPr>
            <a:xfrm>
              <a:off x="6976925" y="440549"/>
              <a:ext cx="1739433" cy="64178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buFont typeface="Arial" charset="0"/>
                <a:buChar char="•"/>
              </a:pPr>
              <a:r>
                <a:rPr lang="en-US" sz="1050" dirty="0" err="1" smtClean="0">
                  <a:solidFill>
                    <a:schemeClr val="tx1"/>
                  </a:solidFill>
                </a:rPr>
                <a:t>ResetGraph</a:t>
              </a:r>
              <a:r>
                <a:rPr lang="en-US" sz="1050" dirty="0" smtClean="0">
                  <a:solidFill>
                    <a:schemeClr val="tx1"/>
                  </a:solidFill>
                </a:rPr>
                <a:t>()</a:t>
              </a:r>
            </a:p>
            <a:p>
              <a:pPr marL="171450" indent="-171450" algn="just">
                <a:buFont typeface="Arial" charset="0"/>
                <a:buChar char="•"/>
              </a:pPr>
              <a:r>
                <a:rPr lang="en-US" sz="1050" dirty="0" smtClean="0">
                  <a:solidFill>
                    <a:schemeClr val="tx1"/>
                  </a:solidFill>
                </a:rPr>
                <a:t>Read PS Cluster </a:t>
              </a:r>
              <a:r>
                <a:rPr lang="en-US" sz="1050" dirty="0" err="1" smtClean="0">
                  <a:solidFill>
                    <a:schemeClr val="tx1"/>
                  </a:solidFill>
                </a:rPr>
                <a:t>Config</a:t>
              </a:r>
              <a:endParaRPr lang="en-US" sz="1050" dirty="0">
                <a:solidFill>
                  <a:schemeClr val="tx1"/>
                </a:solidFill>
              </a:endParaRPr>
            </a:p>
            <a:p>
              <a:pPr marL="171450" indent="-171450" algn="just">
                <a:buFont typeface="Arial" charset="0"/>
                <a:buChar char="•"/>
              </a:pPr>
              <a:r>
                <a:rPr lang="en-US" sz="1050" dirty="0" smtClean="0">
                  <a:solidFill>
                    <a:schemeClr val="tx1"/>
                  </a:solidFill>
                </a:rPr>
                <a:t>Instantiate PS Server</a:t>
              </a:r>
            </a:p>
            <a:p>
              <a:pPr marL="171450" indent="-171450" algn="just">
                <a:buFont typeface="Arial" charset="0"/>
                <a:buChar char="•"/>
              </a:pPr>
              <a:r>
                <a:rPr lang="en-US" sz="1050" dirty="0" err="1">
                  <a:solidFill>
                    <a:schemeClr val="tx1"/>
                  </a:solidFill>
                </a:rPr>
                <a:t>s</a:t>
              </a:r>
              <a:r>
                <a:rPr lang="en-US" sz="1050" dirty="0" err="1" smtClean="0">
                  <a:solidFill>
                    <a:schemeClr val="tx1"/>
                  </a:solidFill>
                </a:rPr>
                <a:t>erver.join</a:t>
              </a:r>
              <a:r>
                <a:rPr lang="en-US" sz="1050" dirty="0" smtClean="0">
                  <a:solidFill>
                    <a:schemeClr val="tx1"/>
                  </a:solidFill>
                </a:rPr>
                <a:t>()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6963975" y="101552"/>
              <a:ext cx="1743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PS Process 0</a:t>
              </a:r>
              <a:endParaRPr lang="en-US" b="1" dirty="0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6890484" y="73944"/>
            <a:ext cx="4502666" cy="6479255"/>
            <a:chOff x="6890484" y="73944"/>
            <a:chExt cx="4502666" cy="6479255"/>
          </a:xfrm>
        </p:grpSpPr>
        <p:sp>
          <p:nvSpPr>
            <p:cNvPr id="42" name="Rounded Rectangle 41"/>
            <p:cNvSpPr/>
            <p:nvPr/>
          </p:nvSpPr>
          <p:spPr>
            <a:xfrm>
              <a:off x="9142335" y="415540"/>
              <a:ext cx="2111117" cy="64178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charset="0"/>
                <a:buChar char="•"/>
              </a:pPr>
              <a:r>
                <a:rPr lang="en-US" sz="1050" dirty="0" err="1" smtClean="0">
                  <a:solidFill>
                    <a:schemeClr val="tx1"/>
                  </a:solidFill>
                </a:rPr>
                <a:t>ResetGraph</a:t>
              </a:r>
              <a:r>
                <a:rPr lang="en-US" sz="1050" dirty="0" smtClean="0">
                  <a:solidFill>
                    <a:schemeClr val="tx1"/>
                  </a:solidFill>
                </a:rPr>
                <a:t>()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en-US" sz="1050" dirty="0" smtClean="0">
                  <a:solidFill>
                    <a:schemeClr val="tx1"/>
                  </a:solidFill>
                </a:rPr>
                <a:t>Read Worker Cluster </a:t>
              </a:r>
              <a:r>
                <a:rPr lang="en-US" sz="1050" dirty="0" err="1" smtClean="0">
                  <a:solidFill>
                    <a:schemeClr val="tx1"/>
                  </a:solidFill>
                </a:rPr>
                <a:t>Config</a:t>
              </a:r>
              <a:endParaRPr lang="en-US" sz="1050" dirty="0" smtClean="0">
                <a:solidFill>
                  <a:schemeClr val="tx1"/>
                </a:solidFill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en-US" sz="1050" dirty="0" smtClean="0">
                  <a:solidFill>
                    <a:schemeClr val="tx1"/>
                  </a:solidFill>
                </a:rPr>
                <a:t>Instantiate Worker Server</a:t>
              </a: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9369273" y="1295544"/>
              <a:ext cx="1642879" cy="52584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charset="0"/>
                <a:buChar char="•"/>
              </a:pPr>
              <a:r>
                <a:rPr lang="en-US" sz="1050" dirty="0" err="1" smtClean="0">
                  <a:solidFill>
                    <a:schemeClr val="tx1"/>
                  </a:solidFill>
                </a:rPr>
                <a:t>Config</a:t>
              </a:r>
              <a:r>
                <a:rPr lang="en-US" sz="1050" dirty="0" smtClean="0">
                  <a:solidFill>
                    <a:schemeClr val="tx1"/>
                  </a:solidFill>
                </a:rPr>
                <a:t> Session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en-US" sz="1050" dirty="0" smtClean="0">
                  <a:solidFill>
                    <a:schemeClr val="tx1"/>
                  </a:solidFill>
                </a:rPr>
                <a:t>Configure GPU</a:t>
              </a:r>
            </a:p>
          </p:txBody>
        </p:sp>
        <p:sp>
          <p:nvSpPr>
            <p:cNvPr id="45" name="Diamond 44"/>
            <p:cNvSpPr/>
            <p:nvPr/>
          </p:nvSpPr>
          <p:spPr>
            <a:xfrm>
              <a:off x="8991724" y="3899047"/>
              <a:ext cx="2401426" cy="76301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 </a:t>
              </a:r>
              <a:r>
                <a:rPr lang="en-US" sz="1000" dirty="0">
                  <a:solidFill>
                    <a:schemeClr val="tx1"/>
                  </a:solidFill>
                </a:rPr>
                <a:t>E</a:t>
              </a:r>
              <a:r>
                <a:rPr lang="en-US" sz="1000" dirty="0" smtClean="0">
                  <a:solidFill>
                    <a:schemeClr val="tx1"/>
                  </a:solidFill>
                </a:rPr>
                <a:t>nd of </a:t>
              </a:r>
              <a:r>
                <a:rPr lang="en-US" sz="1000" dirty="0" err="1" smtClean="0">
                  <a:solidFill>
                    <a:schemeClr val="tx1"/>
                  </a:solidFill>
                </a:rPr>
                <a:t>train_epoch</a:t>
              </a:r>
              <a:r>
                <a:rPr lang="en-US" sz="1000" dirty="0" smtClean="0">
                  <a:solidFill>
                    <a:schemeClr val="tx1"/>
                  </a:solidFill>
                </a:rPr>
                <a:t>  or loss converged ?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9051713" y="3062454"/>
              <a:ext cx="2277937" cy="52431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ctr">
                <a:buFont typeface="Arial" charset="0"/>
                <a:buChar char="•"/>
              </a:pPr>
              <a:r>
                <a:rPr lang="en-US" sz="1050" dirty="0" smtClean="0">
                  <a:solidFill>
                    <a:schemeClr val="tx1"/>
                  </a:solidFill>
                </a:rPr>
                <a:t>Start </a:t>
              </a:r>
              <a:r>
                <a:rPr lang="en-US" sz="1050" dirty="0" err="1" smtClean="0">
                  <a:solidFill>
                    <a:schemeClr val="tx1"/>
                  </a:solidFill>
                </a:rPr>
                <a:t>MonitoredTrainingSession</a:t>
              </a:r>
              <a:r>
                <a:rPr lang="en-US" sz="1050" dirty="0" smtClean="0">
                  <a:solidFill>
                    <a:schemeClr val="tx1"/>
                  </a:solidFill>
                </a:rPr>
                <a:t> ()</a:t>
              </a:r>
            </a:p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[Session Context]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253321" y="5098770"/>
              <a:ext cx="1873129" cy="56214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ctr">
                <a:buFont typeface="Arial" charset="0"/>
                <a:buChar char="•"/>
              </a:pPr>
              <a:r>
                <a:rPr lang="en-US" sz="1050" dirty="0" smtClean="0">
                  <a:solidFill>
                    <a:schemeClr val="tx1"/>
                  </a:solidFill>
                </a:rPr>
                <a:t>Batch train and Optimize 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9309100" y="2220334"/>
              <a:ext cx="1771835" cy="54896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charset="0"/>
                <a:buChar char="•"/>
              </a:pPr>
              <a:r>
                <a:rPr lang="en-US" sz="1050" dirty="0">
                  <a:solidFill>
                    <a:schemeClr val="tx1"/>
                  </a:solidFill>
                </a:rPr>
                <a:t>Replica Device Setter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en-US" sz="1050" dirty="0">
                  <a:solidFill>
                    <a:schemeClr val="tx1"/>
                  </a:solidFill>
                </a:rPr>
                <a:t>Build </a:t>
              </a:r>
              <a:r>
                <a:rPr lang="en-US" sz="1050" dirty="0" smtClean="0">
                  <a:solidFill>
                    <a:schemeClr val="tx1"/>
                  </a:solidFill>
                </a:rPr>
                <a:t>Model (Any)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464620" y="5170146"/>
              <a:ext cx="1105280" cy="56214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marR="0" lvl="0" indent="-1714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en-US" sz="1050" dirty="0" smtClean="0">
                  <a:solidFill>
                    <a:schemeClr val="tx1"/>
                  </a:solidFill>
                </a:rPr>
                <a:t>Done training.</a:t>
              </a:r>
            </a:p>
            <a:p>
              <a:pPr marL="171450" marR="0" lvl="0" indent="-1714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en-US" sz="1050" dirty="0" smtClean="0">
                  <a:solidFill>
                    <a:schemeClr val="tx1"/>
                  </a:solidFill>
                </a:rPr>
                <a:t>Write EPOCH  </a:t>
              </a:r>
            </a:p>
            <a:p>
              <a:pPr marL="171450" marR="0" lvl="0" indent="-1714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en-US" sz="1050" dirty="0" smtClean="0">
                  <a:solidFill>
                    <a:schemeClr val="tx1"/>
                  </a:solidFill>
                </a:rPr>
                <a:t>Loss to  </a:t>
              </a:r>
              <a:r>
                <a:rPr lang="en-US" sz="1050" dirty="0" smtClean="0">
                  <a:solidFill>
                    <a:schemeClr val="tx1"/>
                  </a:solidFill>
                </a:rPr>
                <a:t>FS</a:t>
              </a:r>
              <a:endParaRPr lang="en-US" sz="105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293742" y="6171852"/>
              <a:ext cx="1443858" cy="38134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smtClean="0">
                  <a:solidFill>
                    <a:schemeClr val="tx1"/>
                  </a:solidFill>
                </a:rPr>
                <a:t>Exit Worker Process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Arrow Connector 55"/>
            <p:cNvCxnSpPr>
              <a:stCxn id="42" idx="2"/>
              <a:endCxn id="43" idx="0"/>
            </p:cNvCxnSpPr>
            <p:nvPr/>
          </p:nvCxnSpPr>
          <p:spPr>
            <a:xfrm flipH="1">
              <a:off x="10190713" y="1057321"/>
              <a:ext cx="7181" cy="238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43" idx="2"/>
              <a:endCxn id="52" idx="0"/>
            </p:cNvCxnSpPr>
            <p:nvPr/>
          </p:nvCxnSpPr>
          <p:spPr>
            <a:xfrm>
              <a:off x="10190713" y="1821384"/>
              <a:ext cx="4305" cy="3989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52" idx="2"/>
              <a:endCxn id="49" idx="0"/>
            </p:cNvCxnSpPr>
            <p:nvPr/>
          </p:nvCxnSpPr>
          <p:spPr>
            <a:xfrm flipH="1">
              <a:off x="10190682" y="2769300"/>
              <a:ext cx="4336" cy="2931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49" idx="2"/>
              <a:endCxn id="45" idx="0"/>
            </p:cNvCxnSpPr>
            <p:nvPr/>
          </p:nvCxnSpPr>
          <p:spPr>
            <a:xfrm>
              <a:off x="10190682" y="3586765"/>
              <a:ext cx="1755" cy="3122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45" idx="2"/>
              <a:endCxn id="50" idx="0"/>
            </p:cNvCxnSpPr>
            <p:nvPr/>
          </p:nvCxnSpPr>
          <p:spPr>
            <a:xfrm flipH="1">
              <a:off x="10189886" y="4662057"/>
              <a:ext cx="2551" cy="436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/>
            <p:cNvCxnSpPr>
              <a:stCxn id="50" idx="3"/>
              <a:endCxn id="45" idx="3"/>
            </p:cNvCxnSpPr>
            <p:nvPr/>
          </p:nvCxnSpPr>
          <p:spPr>
            <a:xfrm flipV="1">
              <a:off x="11126450" y="4280552"/>
              <a:ext cx="266700" cy="1099289"/>
            </a:xfrm>
            <a:prstGeom prst="bentConnector3">
              <a:avLst>
                <a:gd name="adj1" fmla="val 18571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Elbow Connector 72"/>
            <p:cNvCxnSpPr>
              <a:stCxn id="45" idx="1"/>
              <a:endCxn id="53" idx="0"/>
            </p:cNvCxnSpPr>
            <p:nvPr/>
          </p:nvCxnSpPr>
          <p:spPr>
            <a:xfrm rot="10800000" flipV="1">
              <a:off x="8017260" y="4280552"/>
              <a:ext cx="974464" cy="889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53" idx="2"/>
              <a:endCxn id="54" idx="0"/>
            </p:cNvCxnSpPr>
            <p:nvPr/>
          </p:nvCxnSpPr>
          <p:spPr>
            <a:xfrm flipH="1">
              <a:off x="8015671" y="5732288"/>
              <a:ext cx="1589" cy="439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Elbow Connector 87"/>
            <p:cNvCxnSpPr>
              <a:stCxn id="54" idx="2"/>
              <a:endCxn id="83" idx="3"/>
            </p:cNvCxnSpPr>
            <p:nvPr/>
          </p:nvCxnSpPr>
          <p:spPr>
            <a:xfrm rot="10800000">
              <a:off x="6890484" y="4753280"/>
              <a:ext cx="403259" cy="160924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9199176" y="73944"/>
              <a:ext cx="20149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Worker Process 0</a:t>
              </a:r>
              <a:endParaRPr lang="en-US" b="1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8645373" y="4032812"/>
              <a:ext cx="4218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Yes</a:t>
              </a:r>
              <a:endParaRPr lang="en-US" sz="1100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9864573" y="4667812"/>
              <a:ext cx="4218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No</a:t>
              </a:r>
              <a:endParaRPr lang="en-US" sz="1100" dirty="0"/>
            </a:p>
          </p:txBody>
        </p:sp>
        <p:sp>
          <p:nvSpPr>
            <p:cNvPr id="152" name="Can 151"/>
            <p:cNvSpPr/>
            <p:nvPr/>
          </p:nvSpPr>
          <p:spPr>
            <a:xfrm>
              <a:off x="8567815" y="5757661"/>
              <a:ext cx="342683" cy="372016"/>
            </a:xfrm>
            <a:prstGeom prst="can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>
                  <a:solidFill>
                    <a:schemeClr val="tx1"/>
                  </a:solidFill>
                </a:rPr>
                <a:t>FS</a:t>
              </a:r>
              <a:endParaRPr lang="en-US" sz="1050" b="1" dirty="0">
                <a:solidFill>
                  <a:schemeClr val="tx1"/>
                </a:solidFill>
              </a:endParaRPr>
            </a:p>
          </p:txBody>
        </p:sp>
        <p:cxnSp>
          <p:nvCxnSpPr>
            <p:cNvPr id="236" name="Elbow Connector 235"/>
            <p:cNvCxnSpPr>
              <a:stCxn id="53" idx="3"/>
              <a:endCxn id="152" idx="0"/>
            </p:cNvCxnSpPr>
            <p:nvPr/>
          </p:nvCxnSpPr>
          <p:spPr>
            <a:xfrm>
              <a:off x="8569900" y="5451217"/>
              <a:ext cx="169257" cy="39211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Group 299"/>
          <p:cNvGrpSpPr/>
          <p:nvPr/>
        </p:nvGrpSpPr>
        <p:grpSpPr>
          <a:xfrm>
            <a:off x="1143484" y="63362"/>
            <a:ext cx="7998851" cy="6268633"/>
            <a:chOff x="1143484" y="63362"/>
            <a:chExt cx="7998851" cy="6268633"/>
          </a:xfrm>
        </p:grpSpPr>
        <p:grpSp>
          <p:nvGrpSpPr>
            <p:cNvPr id="262" name="Group 261"/>
            <p:cNvGrpSpPr/>
            <p:nvPr/>
          </p:nvGrpSpPr>
          <p:grpSpPr>
            <a:xfrm>
              <a:off x="5909155" y="4323503"/>
              <a:ext cx="1376608" cy="1082318"/>
              <a:chOff x="5909155" y="4374303"/>
              <a:chExt cx="1376608" cy="1082318"/>
            </a:xfrm>
          </p:grpSpPr>
          <p:sp>
            <p:nvSpPr>
              <p:cNvPr id="94" name="Parallelogram 93"/>
              <p:cNvSpPr/>
              <p:nvPr/>
            </p:nvSpPr>
            <p:spPr>
              <a:xfrm>
                <a:off x="5909155" y="4680421"/>
                <a:ext cx="1376608" cy="776200"/>
              </a:xfrm>
              <a:prstGeom prst="parallelogram">
                <a:avLst/>
              </a:prstGeom>
              <a:solidFill>
                <a:schemeClr val="accent6">
                  <a:lumMod val="40000"/>
                  <a:lumOff val="60000"/>
                  <a:alpha val="3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6224491" y="4374303"/>
                <a:ext cx="689286" cy="1082318"/>
                <a:chOff x="4493545" y="5213539"/>
                <a:chExt cx="808970" cy="1613768"/>
              </a:xfrm>
            </p:grpSpPr>
            <p:grpSp>
              <p:nvGrpSpPr>
                <p:cNvPr id="115" name="Group 114"/>
                <p:cNvGrpSpPr/>
                <p:nvPr/>
              </p:nvGrpSpPr>
              <p:grpSpPr>
                <a:xfrm>
                  <a:off x="4493545" y="5732288"/>
                  <a:ext cx="781631" cy="1095019"/>
                  <a:chOff x="4493545" y="5732288"/>
                  <a:chExt cx="781631" cy="1095019"/>
                </a:xfrm>
              </p:grpSpPr>
              <p:grpSp>
                <p:nvGrpSpPr>
                  <p:cNvPr id="81" name="Group 80"/>
                  <p:cNvGrpSpPr/>
                  <p:nvPr/>
                </p:nvGrpSpPr>
                <p:grpSpPr>
                  <a:xfrm>
                    <a:off x="4499322" y="5732288"/>
                    <a:ext cx="775854" cy="244119"/>
                    <a:chOff x="9878291" y="2351228"/>
                    <a:chExt cx="775854" cy="244119"/>
                  </a:xfrm>
                </p:grpSpPr>
                <p:sp>
                  <p:nvSpPr>
                    <p:cNvPr id="82" name="Rectangle 81"/>
                    <p:cNvSpPr/>
                    <p:nvPr/>
                  </p:nvSpPr>
                  <p:spPr>
                    <a:xfrm>
                      <a:off x="9878291" y="2351228"/>
                      <a:ext cx="387927" cy="244119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p:txBody>
                </p:sp>
                <p:sp>
                  <p:nvSpPr>
                    <p:cNvPr id="83" name="Rectangle 82"/>
                    <p:cNvSpPr/>
                    <p:nvPr/>
                  </p:nvSpPr>
                  <p:spPr>
                    <a:xfrm>
                      <a:off x="10266218" y="2351228"/>
                      <a:ext cx="387927" cy="244119"/>
                    </a:xfrm>
                    <a:prstGeom prst="rect">
                      <a:avLst/>
                    </a:prstGeom>
                    <a:solidFill>
                      <a:srgbClr val="E8826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p:txBody>
                </p:sp>
              </p:grpSp>
              <p:grpSp>
                <p:nvGrpSpPr>
                  <p:cNvPr id="95" name="Group 94"/>
                  <p:cNvGrpSpPr/>
                  <p:nvPr/>
                </p:nvGrpSpPr>
                <p:grpSpPr>
                  <a:xfrm>
                    <a:off x="4498633" y="6025181"/>
                    <a:ext cx="775854" cy="244119"/>
                    <a:chOff x="9878291" y="2351228"/>
                    <a:chExt cx="775854" cy="244119"/>
                  </a:xfrm>
                </p:grpSpPr>
                <p:sp>
                  <p:nvSpPr>
                    <p:cNvPr id="96" name="Rectangle 95"/>
                    <p:cNvSpPr/>
                    <p:nvPr/>
                  </p:nvSpPr>
                  <p:spPr>
                    <a:xfrm>
                      <a:off x="9878291" y="2351228"/>
                      <a:ext cx="387927" cy="244119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p:txBody>
                </p:sp>
                <p:sp>
                  <p:nvSpPr>
                    <p:cNvPr id="97" name="Rectangle 96"/>
                    <p:cNvSpPr/>
                    <p:nvPr/>
                  </p:nvSpPr>
                  <p:spPr>
                    <a:xfrm>
                      <a:off x="10266218" y="2351228"/>
                      <a:ext cx="387927" cy="244119"/>
                    </a:xfrm>
                    <a:prstGeom prst="rect">
                      <a:avLst/>
                    </a:prstGeom>
                    <a:solidFill>
                      <a:srgbClr val="E8826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p:txBody>
                </p:sp>
              </p:grpSp>
              <p:grpSp>
                <p:nvGrpSpPr>
                  <p:cNvPr id="98" name="Group 97"/>
                  <p:cNvGrpSpPr/>
                  <p:nvPr/>
                </p:nvGrpSpPr>
                <p:grpSpPr>
                  <a:xfrm>
                    <a:off x="4493545" y="6305554"/>
                    <a:ext cx="775854" cy="244119"/>
                    <a:chOff x="9878291" y="2351228"/>
                    <a:chExt cx="775854" cy="244119"/>
                  </a:xfrm>
                </p:grpSpPr>
                <p:sp>
                  <p:nvSpPr>
                    <p:cNvPr id="99" name="Rectangle 98"/>
                    <p:cNvSpPr/>
                    <p:nvPr/>
                  </p:nvSpPr>
                  <p:spPr>
                    <a:xfrm>
                      <a:off x="9878291" y="2351228"/>
                      <a:ext cx="387927" cy="244119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p:txBody>
                </p:sp>
                <p:sp>
                  <p:nvSpPr>
                    <p:cNvPr id="100" name="Rectangle 99"/>
                    <p:cNvSpPr/>
                    <p:nvPr/>
                  </p:nvSpPr>
                  <p:spPr>
                    <a:xfrm>
                      <a:off x="10266218" y="2351228"/>
                      <a:ext cx="387927" cy="244119"/>
                    </a:xfrm>
                    <a:prstGeom prst="rect">
                      <a:avLst/>
                    </a:prstGeom>
                    <a:solidFill>
                      <a:srgbClr val="E8826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p:txBody>
                </p:sp>
              </p:grpSp>
              <p:grpSp>
                <p:nvGrpSpPr>
                  <p:cNvPr id="101" name="Group 100"/>
                  <p:cNvGrpSpPr/>
                  <p:nvPr/>
                </p:nvGrpSpPr>
                <p:grpSpPr>
                  <a:xfrm>
                    <a:off x="4499322" y="6583188"/>
                    <a:ext cx="775854" cy="244119"/>
                    <a:chOff x="9878291" y="2351228"/>
                    <a:chExt cx="775854" cy="244119"/>
                  </a:xfrm>
                </p:grpSpPr>
                <p:sp>
                  <p:nvSpPr>
                    <p:cNvPr id="102" name="Rectangle 101"/>
                    <p:cNvSpPr/>
                    <p:nvPr/>
                  </p:nvSpPr>
                  <p:spPr>
                    <a:xfrm>
                      <a:off x="9878291" y="2351228"/>
                      <a:ext cx="387927" cy="244119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p:txBody>
                </p:sp>
                <p:sp>
                  <p:nvSpPr>
                    <p:cNvPr id="103" name="Rectangle 102"/>
                    <p:cNvSpPr/>
                    <p:nvPr/>
                  </p:nvSpPr>
                  <p:spPr>
                    <a:xfrm>
                      <a:off x="10266218" y="2351228"/>
                      <a:ext cx="387927" cy="244119"/>
                    </a:xfrm>
                    <a:prstGeom prst="rect">
                      <a:avLst/>
                    </a:prstGeom>
                    <a:solidFill>
                      <a:srgbClr val="E8826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4" name="TextBox 103"/>
                <p:cNvSpPr txBox="1"/>
                <p:nvPr/>
              </p:nvSpPr>
              <p:spPr>
                <a:xfrm>
                  <a:off x="4548806" y="5213539"/>
                  <a:ext cx="753709" cy="5047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/>
                    <a:t>pipes</a:t>
                  </a:r>
                  <a:endParaRPr lang="en-US" sz="1600" dirty="0"/>
                </a:p>
              </p:txBody>
            </p:sp>
          </p:grpSp>
        </p:grpSp>
        <p:cxnSp>
          <p:nvCxnSpPr>
            <p:cNvPr id="78" name="Elbow Connector 77"/>
            <p:cNvCxnSpPr>
              <a:stCxn id="218" idx="5"/>
              <a:endCxn id="177" idx="1"/>
            </p:cNvCxnSpPr>
            <p:nvPr/>
          </p:nvCxnSpPr>
          <p:spPr>
            <a:xfrm rot="10800000">
              <a:off x="3487074" y="2905297"/>
              <a:ext cx="297104" cy="3234479"/>
            </a:xfrm>
            <a:prstGeom prst="bentConnector3">
              <a:avLst>
                <a:gd name="adj1" fmla="val 25388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3871033" y="440549"/>
              <a:ext cx="1219633" cy="16227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Start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" name="Parallelogram 4"/>
            <p:cNvSpPr/>
            <p:nvPr/>
          </p:nvSpPr>
          <p:spPr>
            <a:xfrm>
              <a:off x="3702446" y="776736"/>
              <a:ext cx="1556806" cy="202838"/>
            </a:xfrm>
            <a:prstGeom prst="parallelogram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Read User </a:t>
              </a:r>
              <a:r>
                <a:rPr lang="en-US" sz="1000" dirty="0" err="1" smtClean="0">
                  <a:solidFill>
                    <a:schemeClr val="tx1"/>
                  </a:solidFill>
                </a:rPr>
                <a:t>Config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Diamond 6"/>
            <p:cNvSpPr/>
            <p:nvPr/>
          </p:nvSpPr>
          <p:spPr>
            <a:xfrm>
              <a:off x="3487074" y="1417720"/>
              <a:ext cx="1987550" cy="562151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stage &gt; </a:t>
              </a:r>
              <a:r>
                <a:rPr lang="en-US" sz="1000" dirty="0" err="1" smtClean="0">
                  <a:solidFill>
                    <a:schemeClr val="tx1"/>
                  </a:solidFill>
                </a:rPr>
                <a:t>num_stages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2446" y="1136812"/>
              <a:ext cx="1556806" cy="12878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stage = 0 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312071" y="5651153"/>
              <a:ext cx="1219633" cy="3018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Stop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" name="Parallelogram 9"/>
            <p:cNvSpPr/>
            <p:nvPr/>
          </p:nvSpPr>
          <p:spPr>
            <a:xfrm>
              <a:off x="1143484" y="2386270"/>
              <a:ext cx="1574315" cy="420429"/>
            </a:xfrm>
            <a:prstGeom prst="parallelogram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Read/Print  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BEST </a:t>
              </a:r>
              <a:r>
                <a:rPr lang="en-US" sz="1000" dirty="0" err="1" smtClean="0">
                  <a:solidFill>
                    <a:schemeClr val="tx1"/>
                  </a:solidFill>
                </a:rPr>
                <a:t>Config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Elbow Connector 11"/>
            <p:cNvCxnSpPr>
              <a:stCxn id="7" idx="1"/>
              <a:endCxn id="10" idx="1"/>
            </p:cNvCxnSpPr>
            <p:nvPr/>
          </p:nvCxnSpPr>
          <p:spPr>
            <a:xfrm rot="10800000" flipV="1">
              <a:off x="1983196" y="1698796"/>
              <a:ext cx="1503879" cy="68747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4" idx="4"/>
              <a:endCxn id="5" idx="0"/>
            </p:cNvCxnSpPr>
            <p:nvPr/>
          </p:nvCxnSpPr>
          <p:spPr>
            <a:xfrm flipH="1">
              <a:off x="4480849" y="602819"/>
              <a:ext cx="1" cy="1739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4"/>
              <a:endCxn id="8" idx="0"/>
            </p:cNvCxnSpPr>
            <p:nvPr/>
          </p:nvCxnSpPr>
          <p:spPr>
            <a:xfrm>
              <a:off x="4480849" y="979574"/>
              <a:ext cx="0" cy="157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2"/>
              <a:endCxn id="7" idx="0"/>
            </p:cNvCxnSpPr>
            <p:nvPr/>
          </p:nvCxnSpPr>
          <p:spPr>
            <a:xfrm>
              <a:off x="4480849" y="1265599"/>
              <a:ext cx="0" cy="1521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430948" y="1484293"/>
              <a:ext cx="4218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Yes</a:t>
              </a:r>
              <a:endParaRPr lang="en-US" sz="1100" dirty="0"/>
            </a:p>
          </p:txBody>
        </p:sp>
        <p:cxnSp>
          <p:nvCxnSpPr>
            <p:cNvPr id="21" name="Straight Arrow Connector 20"/>
            <p:cNvCxnSpPr>
              <a:stCxn id="10" idx="4"/>
              <a:endCxn id="9" idx="0"/>
            </p:cNvCxnSpPr>
            <p:nvPr/>
          </p:nvCxnSpPr>
          <p:spPr>
            <a:xfrm flipH="1">
              <a:off x="1921888" y="2806699"/>
              <a:ext cx="8754" cy="2844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/>
            <p:cNvSpPr/>
            <p:nvPr/>
          </p:nvSpPr>
          <p:spPr>
            <a:xfrm>
              <a:off x="3487074" y="2149292"/>
              <a:ext cx="1987550" cy="32067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b</a:t>
              </a:r>
              <a:r>
                <a:rPr lang="en-US" sz="1000" dirty="0" err="1" smtClean="0">
                  <a:solidFill>
                    <a:schemeClr val="tx1"/>
                  </a:solidFill>
                </a:rPr>
                <a:t>uild_stage_config</a:t>
              </a:r>
              <a:r>
                <a:rPr lang="en-US" sz="1000" dirty="0" smtClean="0">
                  <a:solidFill>
                    <a:schemeClr val="tx1"/>
                  </a:solidFill>
                </a:rPr>
                <a:t> 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3487074" y="3956044"/>
              <a:ext cx="1987550" cy="32067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Fork PS and Worker Process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6" name="Diamond 45"/>
            <p:cNvSpPr/>
            <p:nvPr/>
          </p:nvSpPr>
          <p:spPr>
            <a:xfrm>
              <a:off x="3577518" y="4461198"/>
              <a:ext cx="1817475" cy="581626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All Worker process 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Done ?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Straight Arrow Connector 47"/>
            <p:cNvCxnSpPr>
              <a:stCxn id="7" idx="2"/>
              <a:endCxn id="22" idx="0"/>
            </p:cNvCxnSpPr>
            <p:nvPr/>
          </p:nvCxnSpPr>
          <p:spPr>
            <a:xfrm>
              <a:off x="4480849" y="1979871"/>
              <a:ext cx="0" cy="1694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ounded Rectangle 75"/>
            <p:cNvSpPr/>
            <p:nvPr/>
          </p:nvSpPr>
          <p:spPr>
            <a:xfrm>
              <a:off x="3487074" y="5348363"/>
              <a:ext cx="1987550" cy="32067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Kill PS and Worker Process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Elbow Connector 90"/>
            <p:cNvCxnSpPr>
              <a:stCxn id="82" idx="1"/>
              <a:endCxn id="46" idx="3"/>
            </p:cNvCxnSpPr>
            <p:nvPr/>
          </p:nvCxnSpPr>
          <p:spPr>
            <a:xfrm rot="10800000">
              <a:off x="5394993" y="4752011"/>
              <a:ext cx="834420" cy="1268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23" idx="2"/>
              <a:endCxn id="46" idx="0"/>
            </p:cNvCxnSpPr>
            <p:nvPr/>
          </p:nvCxnSpPr>
          <p:spPr>
            <a:xfrm>
              <a:off x="4480849" y="4276721"/>
              <a:ext cx="5407" cy="184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46" idx="2"/>
              <a:endCxn id="76" idx="0"/>
            </p:cNvCxnSpPr>
            <p:nvPr/>
          </p:nvCxnSpPr>
          <p:spPr>
            <a:xfrm flipH="1">
              <a:off x="4480849" y="5042824"/>
              <a:ext cx="5407" cy="3055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5690152" y="4494591"/>
              <a:ext cx="567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poll</a:t>
              </a:r>
              <a:endParaRPr lang="en-US" sz="14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450616" y="63362"/>
              <a:ext cx="20149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Optimizer</a:t>
              </a:r>
              <a:endParaRPr lang="en-US" b="1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051046" y="1900683"/>
              <a:ext cx="4218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/>
                <a:t>No</a:t>
              </a:r>
              <a:endParaRPr lang="en-US" sz="1100" dirty="0"/>
            </a:p>
          </p:txBody>
        </p:sp>
        <p:cxnSp>
          <p:nvCxnSpPr>
            <p:cNvPr id="127" name="Elbow Connector 126"/>
            <p:cNvCxnSpPr>
              <a:stCxn id="23" idx="3"/>
              <a:endCxn id="41" idx="1"/>
            </p:cNvCxnSpPr>
            <p:nvPr/>
          </p:nvCxnSpPr>
          <p:spPr>
            <a:xfrm flipV="1">
              <a:off x="5474624" y="723340"/>
              <a:ext cx="1184801" cy="3393043"/>
            </a:xfrm>
            <a:prstGeom prst="bentConnector3">
              <a:avLst>
                <a:gd name="adj1" fmla="val 50000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Elbow Connector 139"/>
            <p:cNvCxnSpPr>
              <a:stCxn id="23" idx="3"/>
              <a:endCxn id="42" idx="1"/>
            </p:cNvCxnSpPr>
            <p:nvPr/>
          </p:nvCxnSpPr>
          <p:spPr>
            <a:xfrm flipV="1">
              <a:off x="5474624" y="736431"/>
              <a:ext cx="3667711" cy="3379952"/>
            </a:xfrm>
            <a:prstGeom prst="bentConnector3">
              <a:avLst>
                <a:gd name="adj1" fmla="val 84280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Can 152"/>
            <p:cNvSpPr/>
            <p:nvPr/>
          </p:nvSpPr>
          <p:spPr>
            <a:xfrm>
              <a:off x="2867812" y="2403979"/>
              <a:ext cx="342683" cy="372016"/>
            </a:xfrm>
            <a:prstGeom prst="can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>
                  <a:solidFill>
                    <a:schemeClr val="tx1"/>
                  </a:solidFill>
                </a:rPr>
                <a:t>FS</a:t>
              </a:r>
              <a:endParaRPr lang="en-US" sz="1050" b="1" dirty="0">
                <a:solidFill>
                  <a:schemeClr val="tx1"/>
                </a:solidFill>
              </a:endParaRPr>
            </a:p>
          </p:txBody>
        </p:sp>
        <p:cxnSp>
          <p:nvCxnSpPr>
            <p:cNvPr id="159" name="Straight Arrow Connector 158"/>
            <p:cNvCxnSpPr>
              <a:stCxn id="153" idx="2"/>
              <a:endCxn id="10" idx="2"/>
            </p:cNvCxnSpPr>
            <p:nvPr/>
          </p:nvCxnSpPr>
          <p:spPr>
            <a:xfrm flipH="1">
              <a:off x="2665245" y="2589987"/>
              <a:ext cx="202567" cy="64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Diamond 176"/>
            <p:cNvSpPr/>
            <p:nvPr/>
          </p:nvSpPr>
          <p:spPr>
            <a:xfrm>
              <a:off x="3487074" y="2624220"/>
              <a:ext cx="1987550" cy="562151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opt_epoch_iter</a:t>
              </a:r>
              <a:r>
                <a:rPr lang="en-US" sz="1000" dirty="0" smtClean="0">
                  <a:solidFill>
                    <a:schemeClr val="tx1"/>
                  </a:solidFill>
                </a:rPr>
                <a:t> &gt; </a:t>
              </a:r>
              <a:r>
                <a:rPr lang="en-US" sz="1000" dirty="0" err="1" smtClean="0">
                  <a:solidFill>
                    <a:schemeClr val="tx1"/>
                  </a:solidFill>
                </a:rPr>
                <a:t>opt_epoch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3487074" y="3393892"/>
              <a:ext cx="1987550" cy="32067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build_epoch_config</a:t>
              </a:r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[</a:t>
              </a:r>
              <a:r>
                <a:rPr lang="en-US" sz="1000" b="1" dirty="0" smtClean="0">
                  <a:solidFill>
                    <a:schemeClr val="tx1"/>
                  </a:solidFill>
                </a:rPr>
                <a:t>Random Search</a:t>
              </a:r>
              <a:r>
                <a:rPr lang="en-US" sz="1000" dirty="0" smtClean="0">
                  <a:solidFill>
                    <a:schemeClr val="tx1"/>
                  </a:solidFill>
                </a:rPr>
                <a:t>] 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0" name="Straight Arrow Connector 179"/>
            <p:cNvCxnSpPr>
              <a:stCxn id="22" idx="2"/>
              <a:endCxn id="177" idx="0"/>
            </p:cNvCxnSpPr>
            <p:nvPr/>
          </p:nvCxnSpPr>
          <p:spPr>
            <a:xfrm>
              <a:off x="4480849" y="2469969"/>
              <a:ext cx="0" cy="154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stCxn id="177" idx="2"/>
              <a:endCxn id="178" idx="0"/>
            </p:cNvCxnSpPr>
            <p:nvPr/>
          </p:nvCxnSpPr>
          <p:spPr>
            <a:xfrm>
              <a:off x="4480849" y="3186371"/>
              <a:ext cx="0" cy="2075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>
              <a:stCxn id="178" idx="2"/>
              <a:endCxn id="23" idx="0"/>
            </p:cNvCxnSpPr>
            <p:nvPr/>
          </p:nvCxnSpPr>
          <p:spPr>
            <a:xfrm>
              <a:off x="4480849" y="3714569"/>
              <a:ext cx="0" cy="2414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Parallelogram 217"/>
            <p:cNvSpPr/>
            <p:nvPr/>
          </p:nvSpPr>
          <p:spPr>
            <a:xfrm>
              <a:off x="3751379" y="6008579"/>
              <a:ext cx="1466826" cy="262392"/>
            </a:xfrm>
            <a:prstGeom prst="parallelogram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Write Epoch Result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3" name="Straight Arrow Connector 222"/>
            <p:cNvCxnSpPr>
              <a:stCxn id="76" idx="2"/>
              <a:endCxn id="218" idx="0"/>
            </p:cNvCxnSpPr>
            <p:nvPr/>
          </p:nvCxnSpPr>
          <p:spPr>
            <a:xfrm>
              <a:off x="4480849" y="5669040"/>
              <a:ext cx="3943" cy="3395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TextBox 224"/>
            <p:cNvSpPr txBox="1"/>
            <p:nvPr/>
          </p:nvSpPr>
          <p:spPr>
            <a:xfrm>
              <a:off x="4061294" y="5049920"/>
              <a:ext cx="4218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Yes</a:t>
              </a:r>
              <a:endParaRPr lang="en-US" sz="1100" dirty="0"/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5310052" y="4529282"/>
              <a:ext cx="4218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No</a:t>
              </a:r>
              <a:endParaRPr lang="en-US" sz="1100" dirty="0"/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972394" y="3106820"/>
              <a:ext cx="4218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No</a:t>
              </a:r>
              <a:endParaRPr lang="en-US" sz="1100" dirty="0"/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317121" y="2612744"/>
              <a:ext cx="4218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Yes</a:t>
              </a:r>
              <a:endParaRPr lang="en-US" sz="1100" dirty="0"/>
            </a:p>
          </p:txBody>
        </p:sp>
        <p:cxnSp>
          <p:nvCxnSpPr>
            <p:cNvPr id="266" name="Elbow Connector 265"/>
            <p:cNvCxnSpPr>
              <a:stCxn id="177" idx="3"/>
              <a:endCxn id="7" idx="3"/>
            </p:cNvCxnSpPr>
            <p:nvPr/>
          </p:nvCxnSpPr>
          <p:spPr>
            <a:xfrm flipV="1">
              <a:off x="5474624" y="1698796"/>
              <a:ext cx="12700" cy="1206500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Can 267"/>
            <p:cNvSpPr/>
            <p:nvPr/>
          </p:nvSpPr>
          <p:spPr>
            <a:xfrm>
              <a:off x="5445912" y="5959979"/>
              <a:ext cx="342683" cy="372016"/>
            </a:xfrm>
            <a:prstGeom prst="can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>
                  <a:solidFill>
                    <a:schemeClr val="tx1"/>
                  </a:solidFill>
                </a:rPr>
                <a:t>FS</a:t>
              </a:r>
              <a:endParaRPr lang="en-US" sz="1050" b="1" dirty="0">
                <a:solidFill>
                  <a:schemeClr val="tx1"/>
                </a:solidFill>
              </a:endParaRPr>
            </a:p>
          </p:txBody>
        </p:sp>
        <p:cxnSp>
          <p:nvCxnSpPr>
            <p:cNvPr id="274" name="Straight Arrow Connector 273"/>
            <p:cNvCxnSpPr>
              <a:stCxn id="218" idx="2"/>
              <a:endCxn id="268" idx="2"/>
            </p:cNvCxnSpPr>
            <p:nvPr/>
          </p:nvCxnSpPr>
          <p:spPr>
            <a:xfrm>
              <a:off x="5185406" y="6139775"/>
              <a:ext cx="260506" cy="62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280"/>
          <p:cNvGrpSpPr/>
          <p:nvPr/>
        </p:nvGrpSpPr>
        <p:grpSpPr>
          <a:xfrm>
            <a:off x="1939850" y="2547251"/>
            <a:ext cx="4234724" cy="4005947"/>
            <a:chOff x="1939850" y="2547251"/>
            <a:chExt cx="4234724" cy="4005947"/>
          </a:xfrm>
        </p:grpSpPr>
        <p:sp>
          <p:nvSpPr>
            <p:cNvPr id="278" name="Oval 277"/>
            <p:cNvSpPr/>
            <p:nvPr/>
          </p:nvSpPr>
          <p:spPr>
            <a:xfrm>
              <a:off x="2833803" y="2547251"/>
              <a:ext cx="3340771" cy="4005947"/>
            </a:xfrm>
            <a:prstGeom prst="ellipse">
              <a:avLst/>
            </a:prstGeom>
            <a:solidFill>
              <a:srgbClr val="FF0000">
                <a:alpha val="5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1939850" y="3495471"/>
              <a:ext cx="1157392" cy="89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OptimizerLoop</a:t>
              </a:r>
              <a:endParaRPr lang="en-US" dirty="0"/>
            </a:p>
          </p:txBody>
        </p:sp>
        <p:cxnSp>
          <p:nvCxnSpPr>
            <p:cNvPr id="280" name="Straight Arrow Connector 279"/>
            <p:cNvCxnSpPr/>
            <p:nvPr/>
          </p:nvCxnSpPr>
          <p:spPr>
            <a:xfrm>
              <a:off x="2575712" y="4078495"/>
              <a:ext cx="258091" cy="471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3" name="Group 302"/>
          <p:cNvGrpSpPr/>
          <p:nvPr/>
        </p:nvGrpSpPr>
        <p:grpSpPr>
          <a:xfrm>
            <a:off x="7289673" y="2785916"/>
            <a:ext cx="4403898" cy="3267561"/>
            <a:chOff x="7122603" y="2862116"/>
            <a:chExt cx="4710668" cy="3691084"/>
          </a:xfrm>
        </p:grpSpPr>
        <p:sp>
          <p:nvSpPr>
            <p:cNvPr id="304" name="Oval 303"/>
            <p:cNvSpPr/>
            <p:nvPr/>
          </p:nvSpPr>
          <p:spPr>
            <a:xfrm>
              <a:off x="8674100" y="2862116"/>
              <a:ext cx="3159171" cy="369108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12000"/>
              </a:scheme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7122603" y="3423658"/>
              <a:ext cx="117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Train-Loop</a:t>
              </a:r>
              <a:endParaRPr lang="en-US" dirty="0"/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>
              <a:off x="8202283" y="3675720"/>
              <a:ext cx="666947" cy="1671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16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475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Optimizer Stages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8100"/>
            <a:ext cx="10515600" cy="49323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Stage </a:t>
            </a:r>
            <a:r>
              <a:rPr lang="en-US" dirty="0"/>
              <a:t>1 - largest search:</a:t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dirty="0"/>
              <a:t>Inner iterations = 1K</a:t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dirty="0"/>
              <a:t>Outer iterations = 10K</a:t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Stage </a:t>
            </a:r>
            <a:r>
              <a:rPr lang="en-US" dirty="0"/>
              <a:t>2 - search with smaller volume around best </a:t>
            </a:r>
            <a:r>
              <a:rPr lang="en-US" dirty="0" smtClean="0"/>
              <a:t>point </a:t>
            </a:r>
            <a:r>
              <a:rPr lang="en-US" dirty="0"/>
              <a:t>of Stage 1:</a:t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dirty="0"/>
              <a:t>Inner iterations = 5K</a:t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dirty="0"/>
              <a:t>Outer iterations = 2K</a:t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Stage </a:t>
            </a:r>
            <a:r>
              <a:rPr lang="en-US" dirty="0"/>
              <a:t>3 - search with smaller volume around best </a:t>
            </a:r>
            <a:r>
              <a:rPr lang="en-US" dirty="0" smtClean="0"/>
              <a:t>point </a:t>
            </a:r>
            <a:r>
              <a:rPr lang="en-US" dirty="0"/>
              <a:t>from Stage 2:</a:t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dirty="0"/>
              <a:t>Inner iterations = 10K</a:t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dirty="0"/>
              <a:t>Outer iterations = </a:t>
            </a:r>
            <a:r>
              <a:rPr lang="en-US" dirty="0" smtClean="0"/>
              <a:t>1K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(Warning: </a:t>
            </a:r>
            <a:r>
              <a:rPr lang="en-US" dirty="0" smtClean="0">
                <a:solidFill>
                  <a:srgbClr val="FF0000"/>
                </a:solidFill>
              </a:rPr>
              <a:t>Configuration above is very </a:t>
            </a:r>
            <a:r>
              <a:rPr lang="en-US" dirty="0">
                <a:solidFill>
                  <a:srgbClr val="FF0000"/>
                </a:solidFill>
              </a:rPr>
              <a:t>CPU/GPU intensive)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2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4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Optimizer 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29" y="1130891"/>
            <a:ext cx="11298542" cy="55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3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NHOP </a:t>
            </a:r>
            <a:r>
              <a:rPr lang="en-US" b="1" dirty="0" smtClean="0">
                <a:solidFill>
                  <a:srgbClr val="00B0F0"/>
                </a:solidFill>
              </a:rPr>
              <a:t>Command </a:t>
            </a:r>
            <a:r>
              <a:rPr lang="en-US" b="1" dirty="0" smtClean="0">
                <a:solidFill>
                  <a:srgbClr val="00B0F0"/>
                </a:solidFill>
              </a:rPr>
              <a:t>Line Interface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print default </a:t>
            </a:r>
            <a:r>
              <a:rPr lang="en-US" dirty="0" err="1" smtClean="0"/>
              <a:t>config</a:t>
            </a:r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dirty="0"/>
              <a:t>python </a:t>
            </a:r>
            <a:r>
              <a:rPr lang="en-US" dirty="0" err="1"/>
              <a:t>optimizer.py</a:t>
            </a:r>
            <a:r>
              <a:rPr lang="en-US" dirty="0"/>
              <a:t> </a:t>
            </a:r>
            <a:r>
              <a:rPr lang="en-US" dirty="0" err="1" smtClean="0"/>
              <a:t>print_config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print </a:t>
            </a:r>
            <a:r>
              <a:rPr lang="en-US" dirty="0"/>
              <a:t>custom </a:t>
            </a:r>
            <a:r>
              <a:rPr lang="en-US" dirty="0" err="1"/>
              <a:t>config</a:t>
            </a:r>
            <a:endParaRPr lang="en-US" dirty="0"/>
          </a:p>
          <a:p>
            <a:pPr lvl="1"/>
            <a:r>
              <a:rPr lang="en-US" dirty="0"/>
              <a:t>$ python </a:t>
            </a:r>
            <a:r>
              <a:rPr lang="en-US" dirty="0" err="1"/>
              <a:t>optimizer.py</a:t>
            </a:r>
            <a:r>
              <a:rPr lang="en-US" dirty="0"/>
              <a:t> </a:t>
            </a:r>
            <a:r>
              <a:rPr lang="en-US" dirty="0" err="1"/>
              <a:t>print_config</a:t>
            </a:r>
            <a:r>
              <a:rPr lang="en-US" dirty="0"/>
              <a:t> with </a:t>
            </a:r>
            <a:r>
              <a:rPr lang="en-US" dirty="0" err="1"/>
              <a:t>optimizer_config.yaml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Run “Optimizer”</a:t>
            </a:r>
          </a:p>
          <a:p>
            <a:pPr lvl="1"/>
            <a:r>
              <a:rPr lang="en-US" dirty="0"/>
              <a:t>$ python </a:t>
            </a:r>
            <a:r>
              <a:rPr lang="en-US" dirty="0" err="1"/>
              <a:t>optimizer.py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 with specific parameter change</a:t>
            </a:r>
          </a:p>
          <a:p>
            <a:pPr lvl="1"/>
            <a:r>
              <a:rPr lang="en-US" dirty="0" smtClean="0"/>
              <a:t>$ </a:t>
            </a:r>
            <a:r>
              <a:rPr lang="en-US" dirty="0"/>
              <a:t>python </a:t>
            </a:r>
            <a:r>
              <a:rPr lang="en-US" dirty="0" err="1"/>
              <a:t>optimizer.py</a:t>
            </a:r>
            <a:r>
              <a:rPr lang="en-US" dirty="0"/>
              <a:t> with </a:t>
            </a:r>
            <a:r>
              <a:rPr lang="en-US" dirty="0" err="1"/>
              <a:t>train_epoch</a:t>
            </a:r>
            <a:r>
              <a:rPr lang="en-US" dirty="0"/>
              <a:t>=500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298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8588"/>
            <a:ext cx="10515600" cy="42068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Configuration File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161" y="600076"/>
            <a:ext cx="4838701" cy="625792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i="1" dirty="0"/>
              <a:t>#=========================================================================</a:t>
            </a:r>
            <a:br>
              <a:rPr lang="en-US" i="1" dirty="0"/>
            </a:br>
            <a:r>
              <a:rPr lang="en-US" i="1" dirty="0"/>
              <a:t># File name         : </a:t>
            </a:r>
            <a:r>
              <a:rPr lang="en-US" i="1" dirty="0" err="1"/>
              <a:t>optimizer_config.yaml</a:t>
            </a: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# File Description  : Parameter &amp; </a:t>
            </a:r>
            <a:r>
              <a:rPr lang="en-US" i="1" dirty="0" err="1"/>
              <a:t>Hyperparameter</a:t>
            </a:r>
            <a:r>
              <a:rPr lang="en-US" i="1" dirty="0"/>
              <a:t> Optimizer Configurations</a:t>
            </a:r>
            <a:br>
              <a:rPr lang="en-US" i="1" dirty="0"/>
            </a:br>
            <a:r>
              <a:rPr lang="en-US" i="1" dirty="0"/>
              <a:t># File Version      : 1.0</a:t>
            </a:r>
            <a:br>
              <a:rPr lang="en-US" i="1" dirty="0"/>
            </a:br>
            <a:r>
              <a:rPr lang="en-US" i="1" dirty="0"/>
              <a:t># Author            : </a:t>
            </a:r>
            <a:r>
              <a:rPr lang="en-US" i="1" dirty="0" err="1"/>
              <a:t>Srini</a:t>
            </a:r>
            <a:r>
              <a:rPr lang="en-US" i="1" dirty="0"/>
              <a:t> Ananthakrishnan</a:t>
            </a:r>
            <a:br>
              <a:rPr lang="en-US" i="1" dirty="0"/>
            </a:br>
            <a:r>
              <a:rPr lang="en-US" i="1" dirty="0"/>
              <a:t># Date created      : 04/28/2017</a:t>
            </a:r>
            <a:br>
              <a:rPr lang="en-US" i="1" dirty="0"/>
            </a:br>
            <a:r>
              <a:rPr lang="en-US" i="1" dirty="0"/>
              <a:t># Date last modified: 05/05/2017</a:t>
            </a:r>
            <a:br>
              <a:rPr lang="en-US" i="1" dirty="0"/>
            </a:br>
            <a:r>
              <a:rPr lang="en-US" i="1" dirty="0"/>
              <a:t>#=========================================================================</a:t>
            </a:r>
            <a:br>
              <a:rPr lang="en-US" i="1" dirty="0"/>
            </a:br>
            <a:r>
              <a:rPr lang="en-US" i="1" dirty="0"/>
              <a:t>#</a:t>
            </a:r>
            <a:br>
              <a:rPr lang="en-US" i="1" dirty="0"/>
            </a:br>
            <a:r>
              <a:rPr lang="en-US" i="1" dirty="0"/>
              <a:t># OPTIMIZER CONFIGURATION FILE</a:t>
            </a:r>
            <a:br>
              <a:rPr lang="en-US" i="1" dirty="0"/>
            </a:br>
            <a:r>
              <a:rPr lang="en-US" i="1" dirty="0"/>
              <a:t># File contains dictionary like items in </a:t>
            </a:r>
            <a:r>
              <a:rPr lang="en-US" i="1" dirty="0" err="1"/>
              <a:t>yaml</a:t>
            </a:r>
            <a:r>
              <a:rPr lang="en-US" i="1" dirty="0"/>
              <a:t>. Format of which is key: value(s)</a:t>
            </a:r>
            <a:br>
              <a:rPr lang="en-US" i="1" dirty="0"/>
            </a:br>
            <a:r>
              <a:rPr lang="en-US" i="1" dirty="0"/>
              <a:t># User may change value(s) here and sacred framework will reflect in running configuration</a:t>
            </a:r>
            <a:br>
              <a:rPr lang="en-US" i="1" dirty="0"/>
            </a:br>
            <a:r>
              <a:rPr lang="en-US" i="1" dirty="0"/>
              <a:t>#</a:t>
            </a:r>
            <a:br>
              <a:rPr lang="en-US" i="1" dirty="0"/>
            </a:br>
            <a:r>
              <a:rPr lang="en-US" i="1" dirty="0"/>
              <a:t># Example Usage:</a:t>
            </a:r>
            <a:br>
              <a:rPr lang="en-US" i="1" dirty="0"/>
            </a:br>
            <a:r>
              <a:rPr lang="en-US" i="1" dirty="0"/>
              <a:t># python </a:t>
            </a:r>
            <a:r>
              <a:rPr lang="en-US" i="1" dirty="0" err="1"/>
              <a:t>optimizer.py</a:t>
            </a:r>
            <a:r>
              <a:rPr lang="en-US" i="1" dirty="0"/>
              <a:t> with </a:t>
            </a:r>
            <a:r>
              <a:rPr lang="en-US" i="1" dirty="0" err="1"/>
              <a:t>optimizer_config.yaml</a:t>
            </a: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#</a:t>
            </a:r>
            <a:br>
              <a:rPr lang="en-US" i="1" dirty="0"/>
            </a:br>
            <a:r>
              <a:rPr lang="en-US" i="1" dirty="0"/>
              <a:t># ------------------------------------------</a:t>
            </a:r>
            <a:br>
              <a:rPr lang="en-US" i="1" dirty="0"/>
            </a:br>
            <a:r>
              <a:rPr lang="en-US" i="1" dirty="0"/>
              <a:t># Class object 'name' instantiated by sacred</a:t>
            </a:r>
            <a:br>
              <a:rPr lang="en-US" i="1" dirty="0"/>
            </a:br>
            <a:r>
              <a:rPr lang="en-US" i="1" dirty="0"/>
              <a:t># ------------------------------------------</a:t>
            </a:r>
            <a:br>
              <a:rPr lang="en-US" i="1" dirty="0"/>
            </a:br>
            <a:r>
              <a:rPr lang="en-US" b="1" dirty="0"/>
              <a:t>trainer</a:t>
            </a:r>
            <a:r>
              <a:rPr lang="en-US" dirty="0"/>
              <a:t>: Optimizer         </a:t>
            </a:r>
            <a:r>
              <a:rPr lang="en-US" i="1" dirty="0"/>
              <a:t># Optimizer Class Name. DONT CHANGE THIS !!!</a:t>
            </a:r>
            <a:br>
              <a:rPr lang="en-US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# --------------------------------------</a:t>
            </a:r>
            <a:br>
              <a:rPr lang="en-US" i="1" dirty="0"/>
            </a:br>
            <a:r>
              <a:rPr lang="en-US" i="1" dirty="0"/>
              <a:t># File to be forked for distributed jobs</a:t>
            </a:r>
            <a:br>
              <a:rPr lang="en-US" i="1" dirty="0"/>
            </a:br>
            <a:r>
              <a:rPr lang="en-US" i="1" dirty="0"/>
              <a:t># --------------------------------------</a:t>
            </a:r>
            <a:br>
              <a:rPr lang="en-US" i="1" dirty="0"/>
            </a:br>
            <a:r>
              <a:rPr lang="en-US" b="1" dirty="0"/>
              <a:t>file2distribute</a:t>
            </a:r>
            <a:r>
              <a:rPr lang="en-US" dirty="0"/>
              <a:t>: </a:t>
            </a:r>
            <a:r>
              <a:rPr lang="en-US" dirty="0" err="1"/>
              <a:t>nn_distributed.py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# ------------------------------------------</a:t>
            </a:r>
            <a:br>
              <a:rPr lang="en-US" i="1" dirty="0"/>
            </a:br>
            <a:r>
              <a:rPr lang="en-US" i="1" dirty="0"/>
              <a:t># Neural Network Model</a:t>
            </a:r>
            <a:br>
              <a:rPr lang="en-US" i="1" dirty="0"/>
            </a:br>
            <a:r>
              <a:rPr lang="en-US" i="1" dirty="0"/>
              <a:t># ------------------------------------------</a:t>
            </a:r>
            <a:br>
              <a:rPr lang="en-US" i="1" dirty="0"/>
            </a:br>
            <a:r>
              <a:rPr lang="en-US" b="1" dirty="0" err="1"/>
              <a:t>nn_model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Regressor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#- Custom</a:t>
            </a:r>
            <a:br>
              <a:rPr lang="en-US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# ------------------------------------------</a:t>
            </a:r>
            <a:br>
              <a:rPr lang="en-US" i="1" dirty="0"/>
            </a:br>
            <a:r>
              <a:rPr lang="en-US" i="1" dirty="0"/>
              <a:t># Algorithm for </a:t>
            </a:r>
            <a:r>
              <a:rPr lang="en-US" i="1" dirty="0" err="1"/>
              <a:t>Hyperparameter</a:t>
            </a:r>
            <a:r>
              <a:rPr lang="en-US" i="1" dirty="0"/>
              <a:t> Optimization</a:t>
            </a:r>
            <a:br>
              <a:rPr lang="en-US" i="1" dirty="0"/>
            </a:br>
            <a:r>
              <a:rPr lang="en-US" i="1" dirty="0"/>
              <a:t># ------------------------------------------</a:t>
            </a:r>
            <a:br>
              <a:rPr lang="en-US" i="1" dirty="0"/>
            </a:br>
            <a:r>
              <a:rPr lang="en-US" b="1" dirty="0" err="1"/>
              <a:t>hyperparam_opt</a:t>
            </a:r>
            <a:r>
              <a:rPr lang="en-US" dirty="0"/>
              <a:t>: RS        </a:t>
            </a:r>
            <a:r>
              <a:rPr lang="en-US" i="1" dirty="0"/>
              <a:t># </a:t>
            </a:r>
            <a:r>
              <a:rPr lang="en-US" i="1" dirty="0" err="1"/>
              <a:t>hyperparameter</a:t>
            </a:r>
            <a:r>
              <a:rPr lang="en-US" i="1" dirty="0"/>
              <a:t> optimizer algorithm. Default RS: Random Search</a:t>
            </a:r>
            <a:br>
              <a:rPr lang="en-US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# ----------------------------------------------------------------</a:t>
            </a:r>
            <a:br>
              <a:rPr lang="en-US" i="1" dirty="0"/>
            </a:br>
            <a:r>
              <a:rPr lang="en-US" i="1" dirty="0"/>
              <a:t># Stages: Optimizer and Training Epochs Stages</a:t>
            </a:r>
            <a:br>
              <a:rPr lang="en-US" i="1" dirty="0"/>
            </a:br>
            <a:r>
              <a:rPr lang="en-US" i="1" dirty="0"/>
              <a:t># Usage:</a:t>
            </a:r>
            <a:br>
              <a:rPr lang="en-US" i="1" dirty="0"/>
            </a:br>
            <a:r>
              <a:rPr lang="en-US" i="1" dirty="0"/>
              <a:t># Stage 1 - largest search:</a:t>
            </a:r>
            <a:br>
              <a:rPr lang="en-US" i="1" dirty="0"/>
            </a:br>
            <a:r>
              <a:rPr lang="en-US" i="1" dirty="0"/>
              <a:t>#   Inner iterations = 1K</a:t>
            </a:r>
            <a:br>
              <a:rPr lang="en-US" i="1" dirty="0"/>
            </a:br>
            <a:r>
              <a:rPr lang="en-US" i="1" dirty="0"/>
              <a:t>#   Outer iterations = 10K</a:t>
            </a:r>
            <a:br>
              <a:rPr lang="en-US" i="1" dirty="0"/>
            </a:br>
            <a:r>
              <a:rPr lang="en-US" i="1" dirty="0"/>
              <a:t>#</a:t>
            </a:r>
            <a:br>
              <a:rPr lang="en-US" i="1" dirty="0"/>
            </a:br>
            <a:r>
              <a:rPr lang="en-US" i="1" dirty="0"/>
              <a:t># Stage 2 - search with smaller volume around best </a:t>
            </a:r>
            <a:r>
              <a:rPr lang="en-US" i="1" dirty="0" err="1"/>
              <a:t>pt</a:t>
            </a:r>
            <a:r>
              <a:rPr lang="en-US" i="1" dirty="0"/>
              <a:t> of Stage 1:</a:t>
            </a:r>
            <a:br>
              <a:rPr lang="en-US" i="1" dirty="0"/>
            </a:br>
            <a:r>
              <a:rPr lang="en-US" i="1" dirty="0"/>
              <a:t>#   Inner iterations = 5K</a:t>
            </a:r>
            <a:br>
              <a:rPr lang="en-US" i="1" dirty="0"/>
            </a:br>
            <a:r>
              <a:rPr lang="en-US" i="1" dirty="0"/>
              <a:t>#   Outer iterations = 2K</a:t>
            </a:r>
            <a:br>
              <a:rPr lang="en-US" i="1" dirty="0"/>
            </a:br>
            <a:r>
              <a:rPr lang="en-US" i="1" dirty="0"/>
              <a:t>#</a:t>
            </a:r>
            <a:br>
              <a:rPr lang="en-US" i="1" dirty="0"/>
            </a:br>
            <a:r>
              <a:rPr lang="en-US" i="1" dirty="0"/>
              <a:t># Stage 3 - search with smaller volume around best </a:t>
            </a:r>
            <a:r>
              <a:rPr lang="en-US" i="1" dirty="0" err="1"/>
              <a:t>pt</a:t>
            </a:r>
            <a:r>
              <a:rPr lang="en-US" i="1" dirty="0"/>
              <a:t> from Stage 2:</a:t>
            </a:r>
            <a:br>
              <a:rPr lang="en-US" i="1" dirty="0"/>
            </a:br>
            <a:r>
              <a:rPr lang="en-US" i="1" dirty="0"/>
              <a:t>#   Inner iterations = 10K</a:t>
            </a:r>
            <a:br>
              <a:rPr lang="en-US" i="1" dirty="0"/>
            </a:br>
            <a:r>
              <a:rPr lang="en-US" i="1" dirty="0"/>
              <a:t>#   Outer iterations = 1K</a:t>
            </a:r>
            <a:br>
              <a:rPr lang="en-US" i="1" dirty="0"/>
            </a:br>
            <a:r>
              <a:rPr lang="en-US" i="1" dirty="0"/>
              <a:t># -----------------------------------------------------------------</a:t>
            </a:r>
            <a:br>
              <a:rPr lang="en-US" i="1" dirty="0"/>
            </a:br>
            <a:r>
              <a:rPr lang="en-US" b="1" dirty="0" err="1"/>
              <a:t>running_stage</a:t>
            </a:r>
            <a:r>
              <a:rPr lang="en-US" dirty="0"/>
              <a:t>: 0          </a:t>
            </a:r>
            <a:r>
              <a:rPr lang="en-US" i="1" dirty="0"/>
              <a:t># placeholder to indicate running stage. Not a configuration.</a:t>
            </a:r>
            <a:br>
              <a:rPr lang="en-US" i="1" dirty="0"/>
            </a:br>
            <a:r>
              <a:rPr lang="en-US" i="1" dirty="0"/>
              <a:t># Default </a:t>
            </a:r>
            <a:r>
              <a:rPr lang="en-US" i="1" dirty="0" err="1"/>
              <a:t>config</a:t>
            </a:r>
            <a:r>
              <a:rPr lang="en-US" i="1" dirty="0"/>
              <a:t> to run on CPU</a:t>
            </a:r>
            <a:br>
              <a:rPr lang="en-US" i="1" dirty="0"/>
            </a:br>
            <a:r>
              <a:rPr lang="en-US" b="1" dirty="0" err="1"/>
              <a:t>opt_stages</a:t>
            </a:r>
            <a:r>
              <a:rPr lang="en-US" dirty="0"/>
              <a:t>:               </a:t>
            </a:r>
            <a:r>
              <a:rPr lang="en-US" i="1" dirty="0"/>
              <a:t># Optimizer and Training Epochs Stages</a:t>
            </a:r>
            <a:br>
              <a:rPr lang="en-US" i="1" dirty="0"/>
            </a:br>
            <a:r>
              <a:rPr lang="en-US" dirty="0"/>
              <a:t>- - 1000</a:t>
            </a:r>
            <a:br>
              <a:rPr lang="en-US" dirty="0"/>
            </a:br>
            <a:r>
              <a:rPr lang="en-US" dirty="0"/>
              <a:t>  - 4</a:t>
            </a:r>
            <a:br>
              <a:rPr lang="en-US" dirty="0"/>
            </a:br>
            <a:r>
              <a:rPr lang="en-US" dirty="0"/>
              <a:t>- - 700</a:t>
            </a:r>
            <a:br>
              <a:rPr lang="en-US" dirty="0"/>
            </a:br>
            <a:r>
              <a:rPr lang="en-US" dirty="0"/>
              <a:t>  - 3</a:t>
            </a:r>
            <a:br>
              <a:rPr lang="en-US" dirty="0"/>
            </a:br>
            <a:r>
              <a:rPr lang="en-US" dirty="0"/>
              <a:t>- - 500</a:t>
            </a:r>
            <a:br>
              <a:rPr lang="en-US" dirty="0"/>
            </a:br>
            <a:r>
              <a:rPr lang="en-US" dirty="0"/>
              <a:t>  - 2</a:t>
            </a:r>
            <a:br>
              <a:rPr lang="en-US" dirty="0"/>
            </a:br>
            <a:r>
              <a:rPr lang="en-US" i="1" dirty="0"/>
              <a:t>## For Training on Large GPU/CPU Servers</a:t>
            </a:r>
            <a:br>
              <a:rPr lang="en-US" i="1" dirty="0"/>
            </a:br>
            <a:r>
              <a:rPr lang="en-US" i="1" dirty="0"/>
              <a:t>#</a:t>
            </a:r>
            <a:r>
              <a:rPr lang="en-US" i="1" dirty="0" err="1"/>
              <a:t>opt_stages</a:t>
            </a:r>
            <a:r>
              <a:rPr lang="en-US" i="1" dirty="0"/>
              <a:t>:</a:t>
            </a:r>
            <a:br>
              <a:rPr lang="en-US" i="1" dirty="0"/>
            </a:br>
            <a:r>
              <a:rPr lang="en-US" i="1" dirty="0"/>
              <a:t>#- - 1000</a:t>
            </a:r>
            <a:br>
              <a:rPr lang="en-US" i="1" dirty="0"/>
            </a:br>
            <a:r>
              <a:rPr lang="en-US" i="1" dirty="0"/>
              <a:t>#  - 1000</a:t>
            </a:r>
            <a:br>
              <a:rPr lang="en-US" i="1" dirty="0"/>
            </a:br>
            <a:r>
              <a:rPr lang="en-US" i="1" dirty="0"/>
              <a:t>#- - 5000</a:t>
            </a:r>
            <a:br>
              <a:rPr lang="en-US" i="1" dirty="0"/>
            </a:br>
            <a:r>
              <a:rPr lang="en-US" i="1" dirty="0"/>
              <a:t>#  - 750</a:t>
            </a:r>
            <a:br>
              <a:rPr lang="en-US" i="1" dirty="0"/>
            </a:br>
            <a:r>
              <a:rPr lang="en-US" i="1" dirty="0"/>
              <a:t>#- - 10000</a:t>
            </a:r>
            <a:br>
              <a:rPr lang="en-US" i="1" dirty="0"/>
            </a:br>
            <a:r>
              <a:rPr lang="en-US" i="1" dirty="0"/>
              <a:t>#  - 500</a:t>
            </a:r>
            <a:br>
              <a:rPr lang="en-US" i="1" dirty="0"/>
            </a:br>
            <a:r>
              <a:rPr lang="en-US" i="1" dirty="0"/>
              <a:t/>
            </a:r>
            <a:br>
              <a:rPr lang="en-US" i="1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29350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0" y="589758"/>
            <a:ext cx="5976938" cy="6257924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# ---------------------------------</a:t>
            </a:r>
            <a:br>
              <a:rPr lang="en-US" i="1" dirty="0"/>
            </a:br>
            <a:r>
              <a:rPr lang="en-US" i="1" dirty="0"/>
              <a:t># </a:t>
            </a:r>
            <a:r>
              <a:rPr lang="en-US" i="1" dirty="0" err="1"/>
              <a:t>Hyperparameters</a:t>
            </a:r>
            <a:r>
              <a:rPr lang="en-US" i="1" dirty="0"/>
              <a:t> For Optimization</a:t>
            </a:r>
            <a:br>
              <a:rPr lang="en-US" i="1" dirty="0"/>
            </a:br>
            <a:r>
              <a:rPr lang="en-US" i="1" dirty="0"/>
              <a:t># ---------------------------------</a:t>
            </a:r>
            <a:br>
              <a:rPr lang="en-US" i="1" dirty="0"/>
            </a:br>
            <a:r>
              <a:rPr lang="en-US" b="1" dirty="0" err="1"/>
              <a:t>nn_dimensions</a:t>
            </a:r>
            <a:r>
              <a:rPr lang="en-US" dirty="0"/>
              <a:t>:            </a:t>
            </a:r>
            <a:r>
              <a:rPr lang="en-US" i="1" dirty="0"/>
              <a:t># number of feed forward neural network nodes for [input, output]</a:t>
            </a:r>
            <a:br>
              <a:rPr lang="en-US" i="1" dirty="0"/>
            </a:br>
            <a:r>
              <a:rPr lang="en-US" dirty="0"/>
              <a:t>- 4</a:t>
            </a:r>
            <a:br>
              <a:rPr lang="en-US" dirty="0"/>
            </a:br>
            <a:r>
              <a:rPr lang="en-US" dirty="0"/>
              <a:t>- 1</a:t>
            </a:r>
            <a:br>
              <a:rPr lang="en-US" dirty="0"/>
            </a:br>
            <a:r>
              <a:rPr lang="en-US" b="1" dirty="0" err="1"/>
              <a:t>hidden_layers</a:t>
            </a:r>
            <a:r>
              <a:rPr lang="en-US" dirty="0"/>
              <a:t>:            </a:t>
            </a:r>
            <a:r>
              <a:rPr lang="en-US" i="1" dirty="0"/>
              <a:t># </a:t>
            </a:r>
            <a:r>
              <a:rPr lang="en-US" i="1" dirty="0" err="1"/>
              <a:t>hidden_layer</a:t>
            </a:r>
            <a:r>
              <a:rPr lang="en-US" i="1" dirty="0"/>
              <a:t> [min, max]</a:t>
            </a:r>
            <a:br>
              <a:rPr lang="en-US" i="1" dirty="0"/>
            </a:br>
            <a:r>
              <a:rPr lang="en-US" dirty="0"/>
              <a:t>- 4</a:t>
            </a:r>
            <a:br>
              <a:rPr lang="en-US" dirty="0"/>
            </a:br>
            <a:r>
              <a:rPr lang="en-US" dirty="0"/>
              <a:t>- 10</a:t>
            </a:r>
            <a:br>
              <a:rPr lang="en-US" dirty="0"/>
            </a:br>
            <a:r>
              <a:rPr lang="en-US" b="1" dirty="0" err="1"/>
              <a:t>batch_size</a:t>
            </a:r>
            <a:r>
              <a:rPr lang="en-US" dirty="0"/>
              <a:t>:               </a:t>
            </a:r>
            <a:r>
              <a:rPr lang="en-US" i="1" dirty="0"/>
              <a:t># batch size as [</a:t>
            </a:r>
            <a:r>
              <a:rPr lang="en-US" i="1" dirty="0" err="1"/>
              <a:t>lower_bound</a:t>
            </a:r>
            <a:r>
              <a:rPr lang="en-US" i="1" dirty="0"/>
              <a:t>, </a:t>
            </a:r>
            <a:r>
              <a:rPr lang="en-US" i="1" dirty="0" err="1"/>
              <a:t>upper_bound</a:t>
            </a:r>
            <a:r>
              <a:rPr lang="en-US" i="1" dirty="0"/>
              <a:t>]</a:t>
            </a:r>
            <a:br>
              <a:rPr lang="en-US" i="1" dirty="0"/>
            </a:br>
            <a:r>
              <a:rPr lang="en-US" dirty="0"/>
              <a:t>- 100</a:t>
            </a:r>
            <a:br>
              <a:rPr lang="en-US" dirty="0"/>
            </a:br>
            <a:r>
              <a:rPr lang="en-US" dirty="0"/>
              <a:t>- 2000</a:t>
            </a:r>
            <a:br>
              <a:rPr lang="en-US" dirty="0"/>
            </a:br>
            <a:r>
              <a:rPr lang="en-US" b="1" dirty="0"/>
              <a:t>activation</a:t>
            </a:r>
            <a:r>
              <a:rPr lang="en-US" dirty="0"/>
              <a:t>:               </a:t>
            </a:r>
            <a:r>
              <a:rPr lang="en-US" i="1" dirty="0"/>
              <a:t># activation for non-linearity. Default is '</a:t>
            </a:r>
            <a:r>
              <a:rPr lang="en-US" i="1" dirty="0" err="1"/>
              <a:t>relu</a:t>
            </a:r>
            <a:r>
              <a:rPr lang="en-US" i="1" dirty="0"/>
              <a:t>'. Supports '</a:t>
            </a:r>
            <a:r>
              <a:rPr lang="en-US" i="1" dirty="0" err="1"/>
              <a:t>tanh</a:t>
            </a:r>
            <a:r>
              <a:rPr lang="en-US" i="1" dirty="0"/>
              <a:t>'</a:t>
            </a:r>
            <a:br>
              <a:rPr lang="en-US" i="1" dirty="0"/>
            </a:br>
            <a:r>
              <a:rPr lang="en-US" dirty="0"/>
              <a:t>- </a:t>
            </a:r>
            <a:r>
              <a:rPr lang="en-US" dirty="0" err="1"/>
              <a:t>relu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tanh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err="1"/>
              <a:t>learning_rate</a:t>
            </a:r>
            <a:r>
              <a:rPr lang="en-US" dirty="0"/>
              <a:t>:            </a:t>
            </a:r>
            <a:r>
              <a:rPr lang="en-US" i="1" dirty="0"/>
              <a:t># learning rate as [</a:t>
            </a:r>
            <a:r>
              <a:rPr lang="en-US" i="1" dirty="0" err="1"/>
              <a:t>lower_bound</a:t>
            </a:r>
            <a:r>
              <a:rPr lang="en-US" i="1" dirty="0"/>
              <a:t>, </a:t>
            </a:r>
            <a:r>
              <a:rPr lang="en-US" i="1" dirty="0" err="1"/>
              <a:t>upper_bound</a:t>
            </a:r>
            <a:r>
              <a:rPr lang="en-US" i="1" dirty="0"/>
              <a:t>]</a:t>
            </a:r>
            <a:br>
              <a:rPr lang="en-US" i="1" dirty="0"/>
            </a:br>
            <a:r>
              <a:rPr lang="en-US" dirty="0"/>
              <a:t>- 0.001</a:t>
            </a:r>
            <a:br>
              <a:rPr lang="en-US" dirty="0"/>
            </a:br>
            <a:r>
              <a:rPr lang="en-US" dirty="0"/>
              <a:t>- 0.0001</a:t>
            </a:r>
            <a:br>
              <a:rPr lang="en-US" dirty="0"/>
            </a:br>
            <a:r>
              <a:rPr lang="en-US" b="1" dirty="0" err="1"/>
              <a:t>train_optimizer</a:t>
            </a:r>
            <a:r>
              <a:rPr lang="en-US" dirty="0"/>
              <a:t>:          </a:t>
            </a:r>
            <a:r>
              <a:rPr lang="en-US" i="1" dirty="0"/>
              <a:t># optimizer to be used for train. Default is 'Adam'. Supports '</a:t>
            </a:r>
            <a:r>
              <a:rPr lang="en-US" i="1" dirty="0" err="1"/>
              <a:t>sgd</a:t>
            </a:r>
            <a:r>
              <a:rPr lang="en-US" i="1" dirty="0"/>
              <a:t>', '</a:t>
            </a:r>
            <a:r>
              <a:rPr lang="en-US" i="1" dirty="0" err="1"/>
              <a:t>Adagrad</a:t>
            </a:r>
            <a:r>
              <a:rPr lang="en-US" i="1" dirty="0"/>
              <a:t>'</a:t>
            </a:r>
            <a:br>
              <a:rPr lang="en-US" i="1" dirty="0"/>
            </a:br>
            <a:r>
              <a:rPr lang="en-US" dirty="0"/>
              <a:t>- Adam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sgd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Adagrad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err="1"/>
              <a:t>opt_tolerance</a:t>
            </a:r>
            <a:r>
              <a:rPr lang="en-US" dirty="0"/>
              <a:t>: 1.0e-05    </a:t>
            </a:r>
            <a:r>
              <a:rPr lang="en-US" i="1" dirty="0"/>
              <a:t># outer optimizer loop loss convergence threshold</a:t>
            </a:r>
            <a:br>
              <a:rPr lang="en-US" i="1" dirty="0"/>
            </a:br>
            <a:r>
              <a:rPr lang="en-US" b="1" dirty="0" err="1"/>
              <a:t>train_tolerance</a:t>
            </a:r>
            <a:r>
              <a:rPr lang="en-US" dirty="0"/>
              <a:t>: 1.0e-08  </a:t>
            </a:r>
            <a:r>
              <a:rPr lang="en-US" i="1" dirty="0"/>
              <a:t># inner train loop loss convergence threshold</a:t>
            </a:r>
            <a:br>
              <a:rPr lang="en-US" i="1" dirty="0"/>
            </a:br>
            <a:r>
              <a:rPr lang="en-US" b="1" dirty="0" err="1"/>
              <a:t>opt_epoch</a:t>
            </a:r>
            <a:r>
              <a:rPr lang="en-US" dirty="0"/>
              <a:t>: 3              </a:t>
            </a:r>
            <a:r>
              <a:rPr lang="en-US" i="1" dirty="0"/>
              <a:t># optimizer epoch is the outer loop for optimizing </a:t>
            </a:r>
            <a:r>
              <a:rPr lang="en-US" i="1" dirty="0" err="1"/>
              <a:t>hyperparameters</a:t>
            </a:r>
            <a:r>
              <a:rPr lang="en-US" i="1" dirty="0"/>
              <a:t/>
            </a:r>
            <a:br>
              <a:rPr lang="en-US" i="1" dirty="0"/>
            </a:br>
            <a:r>
              <a:rPr lang="en-US" b="1" dirty="0" err="1"/>
              <a:t>train_epoch</a:t>
            </a:r>
            <a:r>
              <a:rPr lang="en-US" dirty="0"/>
              <a:t>: 1000         </a:t>
            </a:r>
            <a:r>
              <a:rPr lang="en-US" i="1" dirty="0"/>
              <a:t># training epoch is the inner loop for training input data</a:t>
            </a:r>
            <a:br>
              <a:rPr lang="en-US" i="1" dirty="0"/>
            </a:br>
            <a:r>
              <a:rPr lang="en-US" b="1" dirty="0" err="1"/>
              <a:t>rnn_max_seq_length</a:t>
            </a:r>
            <a:r>
              <a:rPr lang="en-US" dirty="0"/>
              <a:t>: 100   </a:t>
            </a:r>
            <a:r>
              <a:rPr lang="en-US" i="1" dirty="0"/>
              <a:t># </a:t>
            </a:r>
            <a:r>
              <a:rPr lang="en-US" i="1" dirty="0" err="1"/>
              <a:t>int</a:t>
            </a:r>
            <a:r>
              <a:rPr lang="en-US" i="1" dirty="0"/>
              <a:t> Maximum length of the </a:t>
            </a:r>
            <a:r>
              <a:rPr lang="en-US" i="1" dirty="0" err="1"/>
              <a:t>traning</a:t>
            </a:r>
            <a:r>
              <a:rPr lang="en-US" i="1" dirty="0"/>
              <a:t> sequences to generate</a:t>
            </a:r>
            <a:br>
              <a:rPr lang="en-US" i="1" dirty="0"/>
            </a:br>
            <a:r>
              <a:rPr lang="en-US" b="1" dirty="0" err="1"/>
              <a:t>rnn_state_dim</a:t>
            </a:r>
            <a:r>
              <a:rPr lang="en-US" dirty="0"/>
              <a:t>:            </a:t>
            </a:r>
            <a:r>
              <a:rPr lang="en-US" i="1" dirty="0"/>
              <a:t># </a:t>
            </a:r>
            <a:r>
              <a:rPr lang="en-US" i="1" dirty="0" err="1"/>
              <a:t>int</a:t>
            </a:r>
            <a:r>
              <a:rPr lang="en-US" i="1" dirty="0"/>
              <a:t> or </a:t>
            </a:r>
            <a:r>
              <a:rPr lang="en-US" i="1" dirty="0" err="1"/>
              <a:t>int</a:t>
            </a:r>
            <a:r>
              <a:rPr lang="en-US" i="1" dirty="0"/>
              <a:t>[] State dimension. Can use a list to stack RNNs.</a:t>
            </a:r>
            <a:br>
              <a:rPr lang="en-US" i="1" dirty="0"/>
            </a:br>
            <a:r>
              <a:rPr lang="en-US" dirty="0"/>
              <a:t>- 50</a:t>
            </a:r>
            <a:br>
              <a:rPr lang="en-US" dirty="0"/>
            </a:br>
            <a:r>
              <a:rPr lang="en-US" dirty="0"/>
              <a:t>- 50</a:t>
            </a:r>
            <a:br>
              <a:rPr lang="en-US" dirty="0"/>
            </a:br>
            <a:r>
              <a:rPr lang="en-US" dirty="0"/>
              <a:t>- 50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# ---------------------------------</a:t>
            </a:r>
            <a:br>
              <a:rPr lang="en-US" i="1" dirty="0"/>
            </a:br>
            <a:r>
              <a:rPr lang="en-US" i="1" dirty="0"/>
              <a:t># Directory for loading real data</a:t>
            </a:r>
            <a:br>
              <a:rPr lang="en-US" i="1" dirty="0"/>
            </a:br>
            <a:r>
              <a:rPr lang="en-US" i="1" dirty="0"/>
              <a:t># Valid ONLY when </a:t>
            </a:r>
            <a:r>
              <a:rPr lang="en-US" i="1" dirty="0" err="1"/>
              <a:t>load_data</a:t>
            </a:r>
            <a:r>
              <a:rPr lang="en-US" i="1" dirty="0"/>
              <a:t> is true</a:t>
            </a:r>
            <a:br>
              <a:rPr lang="en-US" i="1" dirty="0"/>
            </a:br>
            <a:r>
              <a:rPr lang="en-US" i="1" dirty="0"/>
              <a:t># ---------------------------------</a:t>
            </a:r>
            <a:br>
              <a:rPr lang="en-US" i="1" dirty="0"/>
            </a:br>
            <a:r>
              <a:rPr lang="en-US" b="1" dirty="0" err="1"/>
              <a:t>load_data</a:t>
            </a:r>
            <a:r>
              <a:rPr lang="en-US" dirty="0"/>
              <a:t>: </a:t>
            </a:r>
            <a:r>
              <a:rPr lang="en-US" b="1" dirty="0"/>
              <a:t>false          </a:t>
            </a:r>
            <a:r>
              <a:rPr lang="en-US" i="1" dirty="0"/>
              <a:t># When 'true' Load real data(X) of shape (N, M) and labels(Y) of shape (N,). Otherwise generate synthetic data.</a:t>
            </a:r>
            <a:br>
              <a:rPr lang="en-US" i="1" dirty="0"/>
            </a:br>
            <a:r>
              <a:rPr lang="en-US" b="1" dirty="0" err="1"/>
              <a:t>load_data_dir</a:t>
            </a:r>
            <a:r>
              <a:rPr lang="en-US" dirty="0"/>
              <a:t>: data/</a:t>
            </a:r>
            <a:r>
              <a:rPr lang="en-US" dirty="0" err="1"/>
              <a:t>source_code</a:t>
            </a:r>
            <a:r>
              <a:rPr lang="en-US" dirty="0"/>
              <a:t>  </a:t>
            </a:r>
            <a:r>
              <a:rPr lang="en-US" i="1" dirty="0"/>
              <a:t># Real data directory (like Boston, Iris, etc.)</a:t>
            </a:r>
            <a:br>
              <a:rPr lang="en-US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# --------------------------------------------------</a:t>
            </a:r>
            <a:br>
              <a:rPr lang="en-US" i="1" dirty="0"/>
            </a:br>
            <a:r>
              <a:rPr lang="en-US" i="1" dirty="0"/>
              <a:t># Parameters for </a:t>
            </a:r>
            <a:r>
              <a:rPr lang="en-US" i="1" dirty="0" err="1"/>
              <a:t>regressor</a:t>
            </a:r>
            <a:r>
              <a:rPr lang="en-US" i="1" dirty="0"/>
              <a:t> synthetic data generation</a:t>
            </a:r>
            <a:br>
              <a:rPr lang="en-US" i="1" dirty="0"/>
            </a:br>
            <a:r>
              <a:rPr lang="en-US" i="1" dirty="0"/>
              <a:t># Valid ONLY when </a:t>
            </a:r>
            <a:r>
              <a:rPr lang="en-US" i="1" dirty="0" err="1"/>
              <a:t>load_data</a:t>
            </a:r>
            <a:r>
              <a:rPr lang="en-US" i="1" dirty="0"/>
              <a:t> is false</a:t>
            </a:r>
            <a:br>
              <a:rPr lang="en-US" i="1" dirty="0"/>
            </a:br>
            <a:r>
              <a:rPr lang="en-US" i="1" dirty="0"/>
              <a:t># --------------------------------------------------</a:t>
            </a:r>
            <a:br>
              <a:rPr lang="en-US" i="1" dirty="0"/>
            </a:br>
            <a:r>
              <a:rPr lang="en-US" b="1" dirty="0" err="1"/>
              <a:t>add_cosine</a:t>
            </a:r>
            <a:r>
              <a:rPr lang="en-US" dirty="0"/>
              <a:t>: </a:t>
            </a:r>
            <a:r>
              <a:rPr lang="en-US" b="1" dirty="0"/>
              <a:t>false         </a:t>
            </a:r>
            <a:r>
              <a:rPr lang="en-US" i="1" dirty="0"/>
              <a:t># transforms Y to element wise cosine (used if </a:t>
            </a:r>
            <a:r>
              <a:rPr lang="en-US" i="1" dirty="0" err="1"/>
              <a:t>power_method</a:t>
            </a:r>
            <a:r>
              <a:rPr lang="en-US" i="1" dirty="0"/>
              <a:t> is True)</a:t>
            </a:r>
            <a:br>
              <a:rPr lang="en-US" i="1" dirty="0"/>
            </a:br>
            <a:r>
              <a:rPr lang="en-US" b="1" dirty="0" err="1"/>
              <a:t>add_noise</a:t>
            </a:r>
            <a:r>
              <a:rPr lang="en-US" dirty="0"/>
              <a:t>: </a:t>
            </a:r>
            <a:r>
              <a:rPr lang="en-US" b="1" dirty="0"/>
              <a:t>false          </a:t>
            </a:r>
            <a:r>
              <a:rPr lang="en-US" i="1" dirty="0"/>
              <a:t># adds random noise to output Y (used if </a:t>
            </a:r>
            <a:r>
              <a:rPr lang="en-US" i="1" dirty="0" err="1"/>
              <a:t>power_method</a:t>
            </a:r>
            <a:r>
              <a:rPr lang="en-US" i="1" dirty="0"/>
              <a:t> is True)</a:t>
            </a:r>
            <a:br>
              <a:rPr lang="en-US" i="1" dirty="0"/>
            </a:br>
            <a:r>
              <a:rPr lang="en-US" b="1" dirty="0" err="1"/>
              <a:t>power_method</a:t>
            </a:r>
            <a:r>
              <a:rPr lang="en-US" dirty="0"/>
              <a:t>: </a:t>
            </a:r>
            <a:r>
              <a:rPr lang="en-US" b="1" dirty="0"/>
              <a:t>false       </a:t>
            </a:r>
            <a:r>
              <a:rPr lang="en-US" i="1" dirty="0"/>
              <a:t># generate matrix polynomial of incremental "power" of (M). Used ONLY </a:t>
            </a:r>
            <a:r>
              <a:rPr lang="en-US" i="1" dirty="0" err="1"/>
              <a:t>load_data</a:t>
            </a:r>
            <a:r>
              <a:rPr lang="en-US" i="1" dirty="0"/>
              <a:t> is false</a:t>
            </a:r>
            <a:br>
              <a:rPr lang="en-US" i="1" dirty="0"/>
            </a:br>
            <a:r>
              <a:rPr lang="en-US" b="1" dirty="0" err="1"/>
              <a:t>data_instances</a:t>
            </a:r>
            <a:r>
              <a:rPr lang="en-US" dirty="0"/>
              <a:t>: 10000     </a:t>
            </a:r>
            <a:r>
              <a:rPr lang="en-US" i="1" dirty="0"/>
              <a:t># number of input data instances (N). Used ONLY </a:t>
            </a:r>
            <a:r>
              <a:rPr lang="en-US" i="1" dirty="0" err="1"/>
              <a:t>load_data</a:t>
            </a:r>
            <a:r>
              <a:rPr lang="en-US" i="1" dirty="0"/>
              <a:t> is false</a:t>
            </a:r>
            <a:br>
              <a:rPr lang="en-US" i="1" dirty="0"/>
            </a:br>
            <a:r>
              <a:rPr lang="en-US" b="1" dirty="0" err="1"/>
              <a:t>data_features</a:t>
            </a:r>
            <a:r>
              <a:rPr lang="en-US" dirty="0"/>
              <a:t>: 4          </a:t>
            </a:r>
            <a:r>
              <a:rPr lang="en-US" i="1" dirty="0"/>
              <a:t># number of input data features (M). Used ONLY </a:t>
            </a:r>
            <a:r>
              <a:rPr lang="en-US" i="1" dirty="0" err="1"/>
              <a:t>load_data</a:t>
            </a:r>
            <a:r>
              <a:rPr lang="en-US" i="1" dirty="0"/>
              <a:t> is false</a:t>
            </a:r>
            <a:br>
              <a:rPr lang="en-US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# ---------------------------------</a:t>
            </a:r>
            <a:br>
              <a:rPr lang="en-US" i="1" dirty="0"/>
            </a:br>
            <a:r>
              <a:rPr lang="en-US" i="1" dirty="0"/>
              <a:t># Logging Directory</a:t>
            </a:r>
            <a:br>
              <a:rPr lang="en-US" i="1" dirty="0"/>
            </a:br>
            <a:r>
              <a:rPr lang="en-US" i="1" dirty="0"/>
              <a:t># ---------------------------------</a:t>
            </a:r>
            <a:br>
              <a:rPr lang="en-US" i="1" dirty="0"/>
            </a:br>
            <a:r>
              <a:rPr lang="en-US" b="1" dirty="0" err="1"/>
              <a:t>train_log_dir</a:t>
            </a:r>
            <a:r>
              <a:rPr lang="en-US" dirty="0"/>
              <a:t>: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nn_dist</a:t>
            </a:r>
            <a:r>
              <a:rPr lang="en-US" dirty="0"/>
              <a:t>/</a:t>
            </a:r>
            <a:r>
              <a:rPr lang="en-US" dirty="0" err="1"/>
              <a:t>train_logs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# ----------------------------------------------------</a:t>
            </a:r>
            <a:br>
              <a:rPr lang="en-US" i="1" dirty="0"/>
            </a:br>
            <a:r>
              <a:rPr lang="en-US" i="1" dirty="0"/>
              <a:t># </a:t>
            </a:r>
            <a:r>
              <a:rPr lang="en-US" i="1" dirty="0" err="1"/>
              <a:t>TensorFlow</a:t>
            </a:r>
            <a:r>
              <a:rPr lang="en-US" i="1" dirty="0"/>
              <a:t> </a:t>
            </a:r>
            <a:r>
              <a:rPr lang="en-US" i="1" dirty="0" err="1"/>
              <a:t>Sync_Replicas</a:t>
            </a:r>
            <a:r>
              <a:rPr lang="en-US" i="1" dirty="0"/>
              <a:t> (synchronized workers) mode</a:t>
            </a:r>
            <a:br>
              <a:rPr lang="en-US" i="1" dirty="0"/>
            </a:br>
            <a:r>
              <a:rPr lang="en-US" i="1" dirty="0"/>
              <a:t># In this mode the parameter updates from workers are</a:t>
            </a:r>
            <a:br>
              <a:rPr lang="en-US" i="1" dirty="0"/>
            </a:br>
            <a:r>
              <a:rPr lang="en-US" i="1" dirty="0"/>
              <a:t># aggregated before applied to avoid stale gradients</a:t>
            </a:r>
            <a:br>
              <a:rPr lang="en-US" i="1" dirty="0"/>
            </a:br>
            <a:r>
              <a:rPr lang="en-US" i="1" dirty="0"/>
              <a:t># ----------------------------------------------------</a:t>
            </a:r>
            <a:br>
              <a:rPr lang="en-US" i="1" dirty="0"/>
            </a:br>
            <a:r>
              <a:rPr lang="en-US" b="1" dirty="0" err="1"/>
              <a:t>sync_replicas</a:t>
            </a:r>
            <a:r>
              <a:rPr lang="en-US" dirty="0"/>
              <a:t>: </a:t>
            </a:r>
            <a:r>
              <a:rPr lang="en-US" b="1" dirty="0"/>
              <a:t>false    </a:t>
            </a:r>
            <a:r>
              <a:rPr lang="en-US" i="1" dirty="0"/>
              <a:t># Use the </a:t>
            </a:r>
            <a:r>
              <a:rPr lang="en-US" i="1" dirty="0" err="1"/>
              <a:t>sync_replicas</a:t>
            </a:r>
            <a:r>
              <a:rPr lang="en-US" i="1" dirty="0"/>
              <a:t> (synchronized replicas) mode</a:t>
            </a:r>
            <a:br>
              <a:rPr lang="en-US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# -------------------------------------</a:t>
            </a:r>
            <a:br>
              <a:rPr lang="en-US" i="1" dirty="0"/>
            </a:br>
            <a:r>
              <a:rPr lang="en-US" i="1" dirty="0"/>
              <a:t># </a:t>
            </a:r>
            <a:r>
              <a:rPr lang="en-US" i="1" dirty="0" err="1"/>
              <a:t>TensorFlow</a:t>
            </a:r>
            <a:r>
              <a:rPr lang="en-US" i="1" dirty="0"/>
              <a:t> GPU </a:t>
            </a:r>
            <a:r>
              <a:rPr lang="en-US" i="1" dirty="0" err="1"/>
              <a:t>config</a:t>
            </a: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# -------------------------------------</a:t>
            </a:r>
            <a:br>
              <a:rPr lang="en-US" i="1" dirty="0"/>
            </a:br>
            <a:r>
              <a:rPr lang="en-US" b="1" dirty="0" err="1"/>
              <a:t>num_gpus</a:t>
            </a:r>
            <a:r>
              <a:rPr lang="en-US" dirty="0"/>
              <a:t>: 1             </a:t>
            </a:r>
            <a:r>
              <a:rPr lang="en-US" i="1" dirty="0"/>
              <a:t># Number of GPUs. If &gt; 0 GPUs will be used by Worker. Otherwise CPUs.</a:t>
            </a:r>
            <a:br>
              <a:rPr lang="en-US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# -------------------------------------</a:t>
            </a:r>
            <a:br>
              <a:rPr lang="en-US" i="1" dirty="0"/>
            </a:br>
            <a:r>
              <a:rPr lang="en-US" i="1" dirty="0"/>
              <a:t># </a:t>
            </a:r>
            <a:r>
              <a:rPr lang="en-US" i="1" dirty="0" err="1"/>
              <a:t>Tensorflow</a:t>
            </a:r>
            <a:r>
              <a:rPr lang="en-US" i="1" dirty="0"/>
              <a:t> Distributed Cluster </a:t>
            </a:r>
            <a:r>
              <a:rPr lang="en-US" i="1" dirty="0" err="1"/>
              <a:t>Config</a:t>
            </a: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# Format:</a:t>
            </a:r>
            <a:br>
              <a:rPr lang="en-US" i="1" dirty="0"/>
            </a:br>
            <a:r>
              <a:rPr lang="en-US" i="1" dirty="0"/>
              <a:t># </a:t>
            </a:r>
            <a:r>
              <a:rPr lang="en-US" i="1" dirty="0" err="1"/>
              <a:t>localhost:port_number</a:t>
            </a:r>
            <a:r>
              <a:rPr lang="en-US" i="1" dirty="0"/>
              <a:t> (or)</a:t>
            </a:r>
            <a:br>
              <a:rPr lang="en-US" i="1" dirty="0"/>
            </a:br>
            <a:r>
              <a:rPr lang="en-US" i="1" dirty="0"/>
              <a:t># 193.168.xxx.xxx:port_number</a:t>
            </a:r>
            <a:br>
              <a:rPr lang="en-US" i="1" dirty="0"/>
            </a:br>
            <a:r>
              <a:rPr lang="en-US" i="1" dirty="0"/>
              <a:t># -------------------------------------</a:t>
            </a:r>
            <a:br>
              <a:rPr lang="en-US" i="1" dirty="0"/>
            </a:br>
            <a:r>
              <a:rPr lang="en-US" i="1" dirty="0"/>
              <a:t># </a:t>
            </a:r>
            <a:r>
              <a:rPr lang="en-US" i="1" dirty="0" err="1"/>
              <a:t>Distribued</a:t>
            </a:r>
            <a:r>
              <a:rPr lang="en-US" i="1" dirty="0"/>
              <a:t/>
            </a:r>
            <a:br>
              <a:rPr lang="en-US" i="1" dirty="0"/>
            </a:br>
            <a:r>
              <a:rPr lang="en-US" b="1" dirty="0" err="1"/>
              <a:t>ps_hosts</a:t>
            </a:r>
            <a:r>
              <a:rPr lang="en-US" dirty="0"/>
              <a:t>: localhost:2223,localhost:2224 </a:t>
            </a:r>
            <a:r>
              <a:rPr lang="en-US" i="1" dirty="0"/>
              <a:t># parameter server </a:t>
            </a:r>
            <a:r>
              <a:rPr lang="en-US" i="1" dirty="0" err="1"/>
              <a:t>config</a:t>
            </a:r>
            <a:r>
              <a:rPr lang="en-US" i="1" dirty="0"/>
              <a:t/>
            </a:r>
            <a:br>
              <a:rPr lang="en-US" i="1" dirty="0"/>
            </a:br>
            <a:r>
              <a:rPr lang="en-US" b="1" dirty="0" err="1"/>
              <a:t>worker_hosts</a:t>
            </a:r>
            <a:r>
              <a:rPr lang="en-US" dirty="0"/>
              <a:t>: localhost:2225,localhost:2226,localhost:2227,localhost:2228 </a:t>
            </a:r>
            <a:r>
              <a:rPr lang="en-US" i="1" dirty="0"/>
              <a:t># worker server </a:t>
            </a:r>
            <a:r>
              <a:rPr lang="en-US" i="1" dirty="0" err="1"/>
              <a:t>config</a:t>
            </a: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# Simple</a:t>
            </a:r>
            <a:br>
              <a:rPr lang="en-US" i="1" dirty="0"/>
            </a:br>
            <a:r>
              <a:rPr lang="en-US" i="1" dirty="0"/>
              <a:t>#</a:t>
            </a:r>
            <a:r>
              <a:rPr lang="en-US" i="1" dirty="0" err="1"/>
              <a:t>ps_hosts</a:t>
            </a:r>
            <a:r>
              <a:rPr lang="en-US" i="1" dirty="0"/>
              <a:t>: localhost:2223 # parameter server </a:t>
            </a:r>
            <a:r>
              <a:rPr lang="en-US" i="1" dirty="0" err="1"/>
              <a:t>config</a:t>
            </a: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#</a:t>
            </a:r>
            <a:r>
              <a:rPr lang="en-US" i="1" dirty="0" err="1"/>
              <a:t>worker_hosts</a:t>
            </a:r>
            <a:r>
              <a:rPr lang="en-US" i="1" dirty="0"/>
              <a:t>: localhost:2225 # worker server </a:t>
            </a:r>
            <a:r>
              <a:rPr lang="en-US" i="1" dirty="0" err="1"/>
              <a:t>config</a:t>
            </a:r>
            <a:r>
              <a:rPr lang="en-US" i="1" dirty="0"/>
              <a:t/>
            </a:r>
            <a:br>
              <a:rPr lang="en-US" i="1" dirty="0"/>
            </a:br>
            <a:endParaRPr lang="en-US" dirty="0"/>
          </a:p>
          <a:p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05393" y="999179"/>
            <a:ext cx="7785100" cy="5568950"/>
            <a:chOff x="2203450" y="812800"/>
            <a:chExt cx="7785100" cy="55689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450" y="1492250"/>
              <a:ext cx="7785100" cy="48895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587750" y="812800"/>
              <a:ext cx="5016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B0F0"/>
                  </a:solidFill>
                </a:rPr>
                <a:t>Complex Cosine Function</a:t>
              </a:r>
              <a:endParaRPr lang="en-US" sz="2400" b="1" dirty="0">
                <a:solidFill>
                  <a:srgbClr val="00B0F0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61186" y="170504"/>
            <a:ext cx="10273514" cy="6635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Synthetic DATA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5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937259" y="95398"/>
            <a:ext cx="8781494" cy="6636634"/>
            <a:chOff x="1937259" y="95398"/>
            <a:chExt cx="8781494" cy="6636634"/>
          </a:xfrm>
        </p:grpSpPr>
        <p:sp>
          <p:nvSpPr>
            <p:cNvPr id="9" name="TextBox 8"/>
            <p:cNvSpPr txBox="1"/>
            <p:nvPr/>
          </p:nvSpPr>
          <p:spPr>
            <a:xfrm>
              <a:off x="4551349" y="6362700"/>
              <a:ext cx="406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Mean Square Error</a:t>
              </a:r>
              <a:r>
                <a:rPr lang="en-US" dirty="0" smtClean="0"/>
                <a:t>: </a:t>
              </a:r>
              <a:r>
                <a:rPr lang="is-IS" dirty="0"/>
                <a:t>0.0467113885537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74312" y="95398"/>
              <a:ext cx="424655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F0"/>
                  </a:solidFill>
                </a:rPr>
                <a:t>Optimizer </a:t>
              </a:r>
              <a:r>
                <a:rPr lang="mr-IN" sz="2000" b="1" dirty="0">
                  <a:solidFill>
                    <a:srgbClr val="00B0F0"/>
                  </a:solidFill>
                </a:rPr>
                <a:t>–</a:t>
              </a:r>
              <a:r>
                <a:rPr lang="en-US" sz="2000" b="1" dirty="0">
                  <a:solidFill>
                    <a:srgbClr val="00B0F0"/>
                  </a:solidFill>
                </a:rPr>
                <a:t> </a:t>
              </a:r>
              <a:r>
                <a:rPr lang="en-US" sz="2000" b="1" dirty="0" smtClean="0">
                  <a:solidFill>
                    <a:srgbClr val="00B0F0"/>
                  </a:solidFill>
                </a:rPr>
                <a:t>Stage-1</a:t>
              </a:r>
              <a:r>
                <a:rPr lang="en-US" b="1" dirty="0"/>
                <a:t/>
              </a:r>
              <a:br>
                <a:rPr lang="en-US" b="1" dirty="0"/>
              </a:br>
              <a:r>
                <a:rPr lang="en-US" b="1" dirty="0" smtClean="0"/>
                <a:t>[Train-loop</a:t>
              </a:r>
              <a:r>
                <a:rPr lang="en-US" b="1" dirty="0"/>
                <a:t>: </a:t>
              </a:r>
              <a:r>
                <a:rPr lang="en-US" b="1" dirty="0" smtClean="0"/>
                <a:t>1000 Optimizer-loop</a:t>
              </a:r>
              <a:r>
                <a:rPr lang="en-US" b="1" dirty="0"/>
                <a:t>: </a:t>
              </a:r>
              <a:r>
                <a:rPr lang="en-US" b="1" dirty="0" smtClean="0"/>
                <a:t>1000</a:t>
              </a:r>
              <a:r>
                <a:rPr lang="en-US" b="1" dirty="0"/>
                <a:t>]</a:t>
              </a:r>
              <a:endParaRPr lang="en-US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7259" y="741729"/>
              <a:ext cx="4138947" cy="267118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7259" y="3412915"/>
              <a:ext cx="4320688" cy="285528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8469" y="3507419"/>
              <a:ext cx="4100284" cy="272878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8469" y="741729"/>
              <a:ext cx="4100284" cy="2717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881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937258" y="95398"/>
            <a:ext cx="8563521" cy="6636634"/>
            <a:chOff x="1937258" y="95398"/>
            <a:chExt cx="8563521" cy="6636634"/>
          </a:xfrm>
        </p:grpSpPr>
        <p:sp>
          <p:nvSpPr>
            <p:cNvPr id="9" name="TextBox 8"/>
            <p:cNvSpPr txBox="1"/>
            <p:nvPr/>
          </p:nvSpPr>
          <p:spPr>
            <a:xfrm>
              <a:off x="4551349" y="6362700"/>
              <a:ext cx="406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Mean Square Error</a:t>
              </a:r>
              <a:r>
                <a:rPr lang="en-US" dirty="0" smtClean="0"/>
                <a:t>: </a:t>
              </a:r>
              <a:r>
                <a:rPr lang="is-IS" dirty="0" smtClean="0"/>
                <a:t>0.00953970819503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74312" y="95398"/>
              <a:ext cx="424655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F0"/>
                  </a:solidFill>
                </a:rPr>
                <a:t>Optimizer </a:t>
              </a:r>
              <a:r>
                <a:rPr lang="mr-IN" sz="2000" b="1" dirty="0">
                  <a:solidFill>
                    <a:srgbClr val="00B0F0"/>
                  </a:solidFill>
                </a:rPr>
                <a:t>–</a:t>
              </a:r>
              <a:r>
                <a:rPr lang="en-US" sz="2000" b="1" dirty="0">
                  <a:solidFill>
                    <a:srgbClr val="00B0F0"/>
                  </a:solidFill>
                </a:rPr>
                <a:t> </a:t>
              </a:r>
              <a:r>
                <a:rPr lang="en-US" sz="2000" b="1" dirty="0" smtClean="0">
                  <a:solidFill>
                    <a:srgbClr val="00B0F0"/>
                  </a:solidFill>
                </a:rPr>
                <a:t>Stage-2</a:t>
              </a:r>
              <a:r>
                <a:rPr lang="en-US" b="1" dirty="0"/>
                <a:t/>
              </a:r>
              <a:br>
                <a:rPr lang="en-US" b="1" dirty="0"/>
              </a:br>
              <a:r>
                <a:rPr lang="en-US" b="1" dirty="0" smtClean="0"/>
                <a:t>[Train-loop</a:t>
              </a:r>
              <a:r>
                <a:rPr lang="en-US" b="1" dirty="0"/>
                <a:t>: </a:t>
              </a:r>
              <a:r>
                <a:rPr lang="en-US" b="1" dirty="0" smtClean="0"/>
                <a:t>5000 Optimizer-loop</a:t>
              </a:r>
              <a:r>
                <a:rPr lang="en-US" b="1" dirty="0"/>
                <a:t>: </a:t>
              </a:r>
              <a:r>
                <a:rPr lang="en-US" b="1" dirty="0" smtClean="0"/>
                <a:t>750</a:t>
              </a:r>
              <a:r>
                <a:rPr lang="en-US" b="1" dirty="0"/>
                <a:t>]</a:t>
              </a:r>
              <a:endParaRPr lang="en-US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7258" y="741728"/>
              <a:ext cx="4209541" cy="272174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5481" y="3664541"/>
              <a:ext cx="3991318" cy="269815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5920" y="3672473"/>
              <a:ext cx="4024859" cy="269022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0140" y="691480"/>
              <a:ext cx="4200639" cy="2771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69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937259" y="95398"/>
            <a:ext cx="8622962" cy="6636634"/>
            <a:chOff x="1937259" y="95398"/>
            <a:chExt cx="8622962" cy="66366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7259" y="787896"/>
              <a:ext cx="3971416" cy="265693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7259" y="3761392"/>
              <a:ext cx="3802962" cy="260130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0478" y="3691514"/>
              <a:ext cx="3889743" cy="267118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6499" y="725306"/>
              <a:ext cx="4003702" cy="278211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551349" y="6362700"/>
              <a:ext cx="406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Mean Square Error</a:t>
              </a:r>
              <a:r>
                <a:rPr lang="en-US" dirty="0" smtClean="0"/>
                <a:t>: </a:t>
              </a:r>
              <a:r>
                <a:rPr lang="is-IS" dirty="0" smtClean="0"/>
                <a:t>0.00703597700355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74312" y="95398"/>
              <a:ext cx="424655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F0"/>
                  </a:solidFill>
                </a:rPr>
                <a:t>Optimizer </a:t>
              </a:r>
              <a:r>
                <a:rPr lang="mr-IN" sz="2000" b="1" dirty="0">
                  <a:solidFill>
                    <a:srgbClr val="00B0F0"/>
                  </a:solidFill>
                </a:rPr>
                <a:t>–</a:t>
              </a:r>
              <a:r>
                <a:rPr lang="en-US" sz="2000" b="1" dirty="0">
                  <a:solidFill>
                    <a:srgbClr val="00B0F0"/>
                  </a:solidFill>
                </a:rPr>
                <a:t> Stage-3</a:t>
              </a:r>
              <a:r>
                <a:rPr lang="en-US" b="1" dirty="0"/>
                <a:t/>
              </a:r>
              <a:br>
                <a:rPr lang="en-US" b="1" dirty="0"/>
              </a:br>
              <a:r>
                <a:rPr lang="en-US" b="1" dirty="0" smtClean="0"/>
                <a:t>[Train-loop</a:t>
              </a:r>
              <a:r>
                <a:rPr lang="en-US" b="1" dirty="0"/>
                <a:t>: 10,000 </a:t>
              </a:r>
              <a:r>
                <a:rPr lang="en-US" b="1" dirty="0" smtClean="0"/>
                <a:t>Optimizer-loop</a:t>
              </a:r>
              <a:r>
                <a:rPr lang="en-US" b="1" dirty="0"/>
                <a:t>: 500]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095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" y="2513965"/>
            <a:ext cx="1101852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DEMO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23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Optimization </a:t>
            </a:r>
            <a:r>
              <a:rPr lang="en-US" dirty="0" smtClean="0"/>
              <a:t>Methods</a:t>
            </a:r>
          </a:p>
          <a:p>
            <a:r>
              <a:rPr lang="en-US" dirty="0" smtClean="0"/>
              <a:t>NHOP Application</a:t>
            </a:r>
          </a:p>
          <a:p>
            <a:r>
              <a:rPr lang="en-US" dirty="0" smtClean="0"/>
              <a:t>Distributed </a:t>
            </a:r>
            <a:r>
              <a:rPr lang="en-US" dirty="0" err="1" smtClean="0"/>
              <a:t>TensorFlow</a:t>
            </a:r>
            <a:endParaRPr lang="en-US" dirty="0" smtClean="0"/>
          </a:p>
          <a:p>
            <a:r>
              <a:rPr lang="en-US" dirty="0" smtClean="0"/>
              <a:t>NHOP Software Architecture</a:t>
            </a:r>
            <a:endParaRPr lang="en-US" dirty="0" smtClean="0"/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Reference</a:t>
            </a:r>
          </a:p>
          <a:p>
            <a:r>
              <a:rPr lang="en-US" dirty="0" smtClean="0"/>
              <a:t>Q&amp;A</a:t>
            </a:r>
          </a:p>
          <a:p>
            <a:r>
              <a:rPr lang="en-US" dirty="0" smtClean="0"/>
              <a:t>Appendix</a:t>
            </a:r>
          </a:p>
          <a:p>
            <a:pPr lvl="1"/>
            <a:r>
              <a:rPr lang="en-US" dirty="0"/>
              <a:t>Distributed </a:t>
            </a:r>
            <a:r>
              <a:rPr lang="en-US" dirty="0" err="1" smtClean="0"/>
              <a:t>TensorFlow</a:t>
            </a:r>
            <a:r>
              <a:rPr lang="en-US" dirty="0" smtClean="0"/>
              <a:t> APIs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4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780" y="202565"/>
            <a:ext cx="1101852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Future Work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Optimization algorithm support:</a:t>
            </a:r>
          </a:p>
          <a:p>
            <a:pPr lvl="1"/>
            <a:r>
              <a:rPr lang="en-US" dirty="0"/>
              <a:t>Genetic </a:t>
            </a:r>
          </a:p>
          <a:p>
            <a:pPr lvl="1"/>
            <a:r>
              <a:rPr lang="en-US" dirty="0"/>
              <a:t>Bayesian methods</a:t>
            </a:r>
          </a:p>
          <a:p>
            <a:r>
              <a:rPr lang="en-US" dirty="0" smtClean="0"/>
              <a:t>Modify software API independent of sacred/</a:t>
            </a:r>
            <a:r>
              <a:rPr lang="en-US" dirty="0" err="1" smtClean="0"/>
              <a:t>mongoDB</a:t>
            </a:r>
            <a:endParaRPr lang="en-US" dirty="0" smtClean="0"/>
          </a:p>
          <a:p>
            <a:r>
              <a:rPr lang="en-US" dirty="0" smtClean="0"/>
              <a:t>Add support for remote process (PS/Worker) forking</a:t>
            </a:r>
          </a:p>
          <a:p>
            <a:r>
              <a:rPr lang="en-US" dirty="0" smtClean="0"/>
              <a:t>Fix python 3.x related sync replica bugs</a:t>
            </a:r>
          </a:p>
          <a:p>
            <a:r>
              <a:rPr lang="en-US" dirty="0" smtClean="0"/>
              <a:t>Open source for wider community reach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7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00B0F0"/>
                </a:solidFill>
              </a:rPr>
              <a:t>Reference</a:t>
            </a:r>
            <a:endParaRPr lang="en-US" b="1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GitHub Link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srianant</a:t>
            </a:r>
            <a:r>
              <a:rPr lang="en-US" dirty="0"/>
              <a:t>/</a:t>
            </a:r>
            <a:r>
              <a:rPr lang="en-US" dirty="0" err="1"/>
              <a:t>GalvanizeU</a:t>
            </a:r>
            <a:r>
              <a:rPr lang="en-US" dirty="0"/>
              <a:t>/tree/master/Optimization/capstone/</a:t>
            </a:r>
            <a:r>
              <a:rPr lang="en-US" dirty="0" err="1"/>
              <a:t>NeuralNetwork</a:t>
            </a:r>
            <a:r>
              <a:rPr lang="en-US" dirty="0"/>
              <a:t>/</a:t>
            </a:r>
            <a:r>
              <a:rPr lang="en-US" dirty="0" err="1"/>
              <a:t>nn_dist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12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" y="2513965"/>
            <a:ext cx="1101852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Thank You !!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22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00" y="2168525"/>
            <a:ext cx="10515600" cy="1325563"/>
          </a:xfrm>
        </p:spPr>
        <p:txBody>
          <a:bodyPr/>
          <a:lstStyle/>
          <a:p>
            <a:pPr algn="ctr"/>
            <a:r>
              <a:rPr lang="en-US" b="1" smtClean="0">
                <a:solidFill>
                  <a:srgbClr val="00B0F0"/>
                </a:solidFill>
              </a:rPr>
              <a:t>Appendix</a:t>
            </a:r>
            <a:endParaRPr lang="en-US" b="1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6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929" y="1198880"/>
            <a:ext cx="8671822" cy="488775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1040" y="152717"/>
            <a:ext cx="10515600" cy="81248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accent2"/>
                </a:solidFill>
              </a:rPr>
              <a:t>TF Distributed Architecture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22929" y="6086634"/>
            <a:ext cx="4881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Source: </a:t>
            </a:r>
            <a:r>
              <a:rPr lang="en-US" sz="1400" dirty="0">
                <a:hlinkClick r:id="rId3"/>
              </a:rPr>
              <a:t>Google </a:t>
            </a:r>
            <a:r>
              <a:rPr lang="en-US" sz="1400" dirty="0" smtClean="0">
                <a:hlinkClick r:id="rId3"/>
              </a:rPr>
              <a:t>Distributed </a:t>
            </a:r>
            <a:r>
              <a:rPr lang="en-US" sz="1400" dirty="0" err="1" smtClean="0">
                <a:hlinkClick r:id="rId3"/>
              </a:rPr>
              <a:t>TensorFlow</a:t>
            </a:r>
            <a:r>
              <a:rPr lang="en-US" sz="1400" dirty="0" smtClean="0">
                <a:hlinkClick r:id="rId3"/>
              </a:rPr>
              <a:t> (Dev </a:t>
            </a:r>
            <a:r>
              <a:rPr lang="en-US" sz="1400" dirty="0">
                <a:hlinkClick r:id="rId3"/>
              </a:rPr>
              <a:t>Summit </a:t>
            </a:r>
            <a:r>
              <a:rPr lang="en-US" sz="1400" dirty="0" smtClean="0">
                <a:hlinkClick r:id="rId3"/>
              </a:rPr>
              <a:t>2017)</a:t>
            </a:r>
            <a:endParaRPr lang="en-US" sz="1400" dirty="0"/>
          </a:p>
          <a:p>
            <a:r>
              <a:rPr lang="en-US" sz="1400" b="1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880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517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accent2"/>
                </a:solidFill>
              </a:rPr>
              <a:t>Python Frontend Layer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192820" y="1447800"/>
            <a:ext cx="8138630" cy="4998700"/>
            <a:chOff x="2192820" y="1447800"/>
            <a:chExt cx="8138630" cy="49987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2820" y="1447800"/>
              <a:ext cx="8138630" cy="447548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192820" y="5923280"/>
              <a:ext cx="4881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Source: </a:t>
              </a:r>
              <a:r>
                <a:rPr lang="en-US" sz="1400" dirty="0">
                  <a:hlinkClick r:id="rId3"/>
                </a:rPr>
                <a:t>Google </a:t>
              </a:r>
              <a:r>
                <a:rPr lang="en-US" sz="1400" dirty="0" smtClean="0">
                  <a:hlinkClick r:id="rId3"/>
                </a:rPr>
                <a:t>Distributed </a:t>
              </a:r>
              <a:r>
                <a:rPr lang="en-US" sz="1400" dirty="0" err="1" smtClean="0">
                  <a:hlinkClick r:id="rId3"/>
                </a:rPr>
                <a:t>TensorFlow</a:t>
              </a:r>
              <a:r>
                <a:rPr lang="en-US" sz="1400" dirty="0" smtClean="0">
                  <a:hlinkClick r:id="rId3"/>
                </a:rPr>
                <a:t> (Dev </a:t>
              </a:r>
              <a:r>
                <a:rPr lang="en-US" sz="1400" dirty="0">
                  <a:hlinkClick r:id="rId3"/>
                </a:rPr>
                <a:t>Summit </a:t>
              </a:r>
              <a:r>
                <a:rPr lang="en-US" sz="1400" dirty="0" smtClean="0">
                  <a:hlinkClick r:id="rId3"/>
                </a:rPr>
                <a:t>2017)</a:t>
              </a:r>
              <a:endParaRPr lang="en-US" sz="1400" dirty="0"/>
            </a:p>
            <a:p>
              <a:r>
                <a:rPr lang="en-US" sz="1400" b="1" dirty="0" smtClean="0"/>
                <a:t> 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453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55320" y="547878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400" b="1" dirty="0" smtClean="0"/>
              <a:t>Example:</a:t>
            </a:r>
            <a:r>
              <a:rPr lang="en-US" sz="2400" dirty="0" smtClean="0"/>
              <a:t> </a:t>
            </a:r>
            <a:r>
              <a:rPr lang="en-US" sz="2400" u="sng" dirty="0" smtClean="0"/>
              <a:t>Simple Linear Regression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200" dirty="0" err="1" smtClean="0"/>
              <a:t>Y_hat</a:t>
            </a:r>
            <a:r>
              <a:rPr lang="en-US" sz="2200" dirty="0" smtClean="0"/>
              <a:t> = </a:t>
            </a:r>
            <a:r>
              <a:rPr lang="en-US" sz="2200" dirty="0" err="1" smtClean="0"/>
              <a:t>Wx</a:t>
            </a:r>
            <a:r>
              <a:rPr lang="en-US" sz="2200" dirty="0" smtClean="0"/>
              <a:t> + b. </a:t>
            </a:r>
            <a:br>
              <a:rPr lang="en-US" sz="2200" dirty="0" smtClean="0"/>
            </a:br>
            <a:r>
              <a:rPr lang="en-US" sz="2200" dirty="0" err="1" smtClean="0"/>
              <a:t>Y_hat</a:t>
            </a:r>
            <a:r>
              <a:rPr lang="en-US" sz="2200" dirty="0" smtClean="0"/>
              <a:t> is the output, x is input</a:t>
            </a:r>
            <a:br>
              <a:rPr lang="en-US" sz="2200" dirty="0" smtClean="0"/>
            </a:br>
            <a:r>
              <a:rPr lang="en-US" sz="2200" dirty="0" smtClean="0"/>
              <a:t>loss is error function of </a:t>
            </a:r>
            <a:r>
              <a:rPr lang="en-US" sz="2200" dirty="0" err="1" smtClean="0"/>
              <a:t>Y_hat</a:t>
            </a:r>
            <a:r>
              <a:rPr lang="en-US" sz="2200" dirty="0" smtClean="0"/>
              <a:t> </a:t>
            </a:r>
            <a:r>
              <a:rPr lang="en-US" sz="2200" dirty="0" err="1" smtClean="0"/>
              <a:t>w.r.t</a:t>
            </a:r>
            <a:r>
              <a:rPr lang="en-US" sz="2200" dirty="0" smtClean="0"/>
              <a:t> to Y</a:t>
            </a:r>
            <a:endParaRPr lang="en-US" sz="2200" dirty="0"/>
          </a:p>
        </p:txBody>
      </p:sp>
      <p:grpSp>
        <p:nvGrpSpPr>
          <p:cNvPr id="2" name="Group 1"/>
          <p:cNvGrpSpPr/>
          <p:nvPr/>
        </p:nvGrpSpPr>
        <p:grpSpPr>
          <a:xfrm>
            <a:off x="1285875" y="190500"/>
            <a:ext cx="9286875" cy="5628620"/>
            <a:chOff x="1285875" y="190500"/>
            <a:chExt cx="9286875" cy="56286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5875" y="190500"/>
              <a:ext cx="9286875" cy="51054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691670" y="5295900"/>
              <a:ext cx="4881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Source: </a:t>
              </a:r>
              <a:r>
                <a:rPr lang="en-US" sz="1400" dirty="0">
                  <a:hlinkClick r:id="rId3"/>
                </a:rPr>
                <a:t>Google </a:t>
              </a:r>
              <a:r>
                <a:rPr lang="en-US" sz="1400" dirty="0" smtClean="0">
                  <a:hlinkClick r:id="rId3"/>
                </a:rPr>
                <a:t>Distributed </a:t>
              </a:r>
              <a:r>
                <a:rPr lang="en-US" sz="1400" dirty="0" err="1" smtClean="0">
                  <a:hlinkClick r:id="rId3"/>
                </a:rPr>
                <a:t>TensorFlow</a:t>
              </a:r>
              <a:r>
                <a:rPr lang="en-US" sz="1400" dirty="0" smtClean="0">
                  <a:hlinkClick r:id="rId3"/>
                </a:rPr>
                <a:t> (Dev </a:t>
              </a:r>
              <a:r>
                <a:rPr lang="en-US" sz="1400" dirty="0">
                  <a:hlinkClick r:id="rId3"/>
                </a:rPr>
                <a:t>Summit </a:t>
              </a:r>
              <a:r>
                <a:rPr lang="en-US" sz="1400" dirty="0" smtClean="0">
                  <a:hlinkClick r:id="rId3"/>
                </a:rPr>
                <a:t>2017)</a:t>
              </a:r>
              <a:endParaRPr lang="en-US" sz="1400" dirty="0"/>
            </a:p>
            <a:p>
              <a:r>
                <a:rPr lang="en-US" sz="1400" b="1" dirty="0" smtClean="0"/>
                <a:t> 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5495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660" y="5532437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PS: </a:t>
            </a:r>
            <a:r>
              <a:rPr lang="en-US" sz="2800" dirty="0" smtClean="0"/>
              <a:t>Parameter Server</a:t>
            </a:r>
            <a:br>
              <a:rPr lang="en-US" sz="2800" dirty="0" smtClean="0"/>
            </a:br>
            <a:r>
              <a:rPr lang="en-US" sz="2800" b="1" dirty="0" smtClean="0"/>
              <a:t>Worker: </a:t>
            </a:r>
            <a:r>
              <a:rPr lang="en-US" sz="2800" dirty="0" smtClean="0"/>
              <a:t>Compute Server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1630680" y="718294"/>
            <a:ext cx="8417560" cy="5243066"/>
            <a:chOff x="1630680" y="413494"/>
            <a:chExt cx="8417560" cy="52430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0680" y="413494"/>
              <a:ext cx="8417560" cy="471984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630680" y="5133340"/>
              <a:ext cx="4881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Source: </a:t>
              </a:r>
              <a:r>
                <a:rPr lang="en-US" sz="1400" dirty="0">
                  <a:hlinkClick r:id="rId3"/>
                </a:rPr>
                <a:t>Google </a:t>
              </a:r>
              <a:r>
                <a:rPr lang="en-US" sz="1400" dirty="0" smtClean="0">
                  <a:hlinkClick r:id="rId3"/>
                </a:rPr>
                <a:t>Distributed </a:t>
              </a:r>
              <a:r>
                <a:rPr lang="en-US" sz="1400" dirty="0" err="1" smtClean="0">
                  <a:hlinkClick r:id="rId3"/>
                </a:rPr>
                <a:t>TensorFlow</a:t>
              </a:r>
              <a:r>
                <a:rPr lang="en-US" sz="1400" dirty="0" smtClean="0">
                  <a:hlinkClick r:id="rId3"/>
                </a:rPr>
                <a:t> (Dev </a:t>
              </a:r>
              <a:r>
                <a:rPr lang="en-US" sz="1400" dirty="0">
                  <a:hlinkClick r:id="rId3"/>
                </a:rPr>
                <a:t>Summit </a:t>
              </a:r>
              <a:r>
                <a:rPr lang="en-US" sz="1400" dirty="0" smtClean="0">
                  <a:hlinkClick r:id="rId3"/>
                </a:rPr>
                <a:t>2017)</a:t>
              </a:r>
              <a:endParaRPr lang="en-US" sz="1400" dirty="0"/>
            </a:p>
            <a:p>
              <a:r>
                <a:rPr lang="en-US" sz="1400" b="1" dirty="0" smtClean="0"/>
                <a:t> </a:t>
              </a:r>
              <a:endParaRPr lang="en-US" sz="1400" dirty="0"/>
            </a:p>
          </p:txBody>
        </p:sp>
      </p:grpSp>
      <p:sp>
        <p:nvSpPr>
          <p:cNvPr id="6" name="Title 1"/>
          <p:cNvSpPr txBox="1">
            <a:spLocks/>
          </p:cNvSpPr>
          <p:nvPr/>
        </p:nvSpPr>
        <p:spPr>
          <a:xfrm>
            <a:off x="723900" y="-1"/>
            <a:ext cx="10373360" cy="812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chemeClr val="accent2"/>
                </a:solidFill>
              </a:rPr>
              <a:t>Devices and Tasks</a:t>
            </a:r>
            <a:endParaRPr lang="en-US" sz="4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43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50900" y="1120775"/>
            <a:ext cx="10490200" cy="5666720"/>
            <a:chOff x="850900" y="828675"/>
            <a:chExt cx="10490200" cy="56667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0900" y="828675"/>
              <a:ext cx="10490200" cy="51435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50900" y="5972175"/>
              <a:ext cx="4881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Source: </a:t>
              </a:r>
              <a:r>
                <a:rPr lang="en-US" sz="1400" dirty="0">
                  <a:hlinkClick r:id="rId3"/>
                </a:rPr>
                <a:t>Google </a:t>
              </a:r>
              <a:r>
                <a:rPr lang="en-US" sz="1400" dirty="0" smtClean="0">
                  <a:hlinkClick r:id="rId3"/>
                </a:rPr>
                <a:t>Distributed </a:t>
              </a:r>
              <a:r>
                <a:rPr lang="en-US" sz="1400" dirty="0" err="1" smtClean="0">
                  <a:hlinkClick r:id="rId3"/>
                </a:rPr>
                <a:t>TensorFlow</a:t>
              </a:r>
              <a:r>
                <a:rPr lang="en-US" sz="1400" dirty="0" smtClean="0">
                  <a:hlinkClick r:id="rId3"/>
                </a:rPr>
                <a:t> (Dev </a:t>
              </a:r>
              <a:r>
                <a:rPr lang="en-US" sz="1400" dirty="0">
                  <a:hlinkClick r:id="rId3"/>
                </a:rPr>
                <a:t>Summit </a:t>
              </a:r>
              <a:r>
                <a:rPr lang="en-US" sz="1400" dirty="0" smtClean="0">
                  <a:hlinkClick r:id="rId3"/>
                </a:rPr>
                <a:t>2017)</a:t>
              </a:r>
              <a:endParaRPr lang="en-US" sz="1400" dirty="0"/>
            </a:p>
            <a:p>
              <a:r>
                <a:rPr lang="en-US" sz="1400" b="1" dirty="0" smtClean="0"/>
                <a:t> </a:t>
              </a:r>
              <a:endParaRPr lang="en-US" sz="1400" dirty="0"/>
            </a:p>
          </p:txBody>
        </p:sp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49300" y="-66674"/>
            <a:ext cx="10429240" cy="98425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accent2"/>
                </a:solidFill>
              </a:rPr>
              <a:t>Graph Replication</a:t>
            </a:r>
            <a:endParaRPr lang="en-US" sz="4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66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1130300"/>
            <a:ext cx="8928100" cy="459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5920" y="2667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gRPC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1950" y="5727700"/>
            <a:ext cx="4881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Source: </a:t>
            </a:r>
            <a:r>
              <a:rPr lang="en-US" sz="1400" dirty="0">
                <a:hlinkClick r:id="rId3"/>
              </a:rPr>
              <a:t>Google </a:t>
            </a:r>
            <a:r>
              <a:rPr lang="en-US" sz="1400" dirty="0" smtClean="0">
                <a:hlinkClick r:id="rId3"/>
              </a:rPr>
              <a:t>Distributed </a:t>
            </a:r>
            <a:r>
              <a:rPr lang="en-US" sz="1400" dirty="0" err="1" smtClean="0">
                <a:hlinkClick r:id="rId3"/>
              </a:rPr>
              <a:t>TensorFlow</a:t>
            </a:r>
            <a:r>
              <a:rPr lang="en-US" sz="1400" dirty="0" smtClean="0">
                <a:hlinkClick r:id="rId3"/>
              </a:rPr>
              <a:t> (Dev </a:t>
            </a:r>
            <a:r>
              <a:rPr lang="en-US" sz="1400" dirty="0">
                <a:hlinkClick r:id="rId3"/>
              </a:rPr>
              <a:t>Summit </a:t>
            </a:r>
            <a:r>
              <a:rPr lang="en-US" sz="1400" dirty="0" smtClean="0">
                <a:hlinkClick r:id="rId3"/>
              </a:rPr>
              <a:t>2017)</a:t>
            </a:r>
            <a:endParaRPr lang="en-US" sz="1400" dirty="0"/>
          </a:p>
          <a:p>
            <a:r>
              <a:rPr lang="en-US" sz="1400" b="1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8532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834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solidFill>
                  <a:srgbClr val="00B0F0"/>
                </a:solidFill>
              </a:rPr>
              <a:t>Introduction</a:t>
            </a:r>
            <a:endParaRPr lang="en-US" sz="5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6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364" y="1"/>
            <a:ext cx="10515600" cy="9525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Worker Server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038" y="1110616"/>
            <a:ext cx="9394252" cy="5047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3038" y="6158080"/>
            <a:ext cx="4881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Source: </a:t>
            </a:r>
            <a:r>
              <a:rPr lang="en-US" sz="1400" dirty="0">
                <a:hlinkClick r:id="rId3"/>
              </a:rPr>
              <a:t>Google </a:t>
            </a:r>
            <a:r>
              <a:rPr lang="en-US" sz="1400" dirty="0" smtClean="0">
                <a:hlinkClick r:id="rId3"/>
              </a:rPr>
              <a:t>Distributed </a:t>
            </a:r>
            <a:r>
              <a:rPr lang="en-US" sz="1400" dirty="0" err="1" smtClean="0">
                <a:hlinkClick r:id="rId3"/>
              </a:rPr>
              <a:t>TensorFlow</a:t>
            </a:r>
            <a:r>
              <a:rPr lang="en-US" sz="1400" dirty="0" smtClean="0">
                <a:hlinkClick r:id="rId3"/>
              </a:rPr>
              <a:t> (Dev </a:t>
            </a:r>
            <a:r>
              <a:rPr lang="en-US" sz="1400" dirty="0">
                <a:hlinkClick r:id="rId3"/>
              </a:rPr>
              <a:t>Summit </a:t>
            </a:r>
            <a:r>
              <a:rPr lang="en-US" sz="1400" dirty="0" smtClean="0">
                <a:hlinkClick r:id="rId3"/>
              </a:rPr>
              <a:t>2017)</a:t>
            </a:r>
            <a:endParaRPr lang="en-US" sz="1400" dirty="0"/>
          </a:p>
          <a:p>
            <a:r>
              <a:rPr lang="en-US" sz="1400" b="1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968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137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accent2"/>
                </a:solidFill>
              </a:rPr>
              <a:t>PS </a:t>
            </a:r>
            <a:r>
              <a:rPr lang="en-US" sz="4000" b="1" smtClean="0">
                <a:solidFill>
                  <a:schemeClr val="accent2"/>
                </a:solidFill>
              </a:rPr>
              <a:t>(Parameter Server)</a:t>
            </a:r>
            <a:endParaRPr lang="en-US" sz="4000" b="1">
              <a:solidFill>
                <a:schemeClr val="accent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784985" y="1487832"/>
            <a:ext cx="8622030" cy="5203302"/>
            <a:chOff x="1784985" y="1487832"/>
            <a:chExt cx="8622030" cy="52033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4985" y="1487832"/>
              <a:ext cx="8622030" cy="468008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784985" y="6167914"/>
              <a:ext cx="4881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Source: </a:t>
              </a:r>
              <a:r>
                <a:rPr lang="en-US" sz="1400" dirty="0">
                  <a:hlinkClick r:id="rId3"/>
                </a:rPr>
                <a:t>Google </a:t>
              </a:r>
              <a:r>
                <a:rPr lang="en-US" sz="1400" dirty="0" smtClean="0">
                  <a:hlinkClick r:id="rId3"/>
                </a:rPr>
                <a:t>Distributed </a:t>
              </a:r>
              <a:r>
                <a:rPr lang="en-US" sz="1400" dirty="0" err="1" smtClean="0">
                  <a:hlinkClick r:id="rId3"/>
                </a:rPr>
                <a:t>TensorFlow</a:t>
              </a:r>
              <a:r>
                <a:rPr lang="en-US" sz="1400" dirty="0" smtClean="0">
                  <a:hlinkClick r:id="rId3"/>
                </a:rPr>
                <a:t> (Dev </a:t>
              </a:r>
              <a:r>
                <a:rPr lang="en-US" sz="1400" dirty="0">
                  <a:hlinkClick r:id="rId3"/>
                </a:rPr>
                <a:t>Summit </a:t>
              </a:r>
              <a:r>
                <a:rPr lang="en-US" sz="1400" dirty="0" smtClean="0">
                  <a:hlinkClick r:id="rId3"/>
                </a:rPr>
                <a:t>2017)</a:t>
              </a:r>
              <a:endParaRPr lang="en-US" sz="1400" dirty="0"/>
            </a:p>
            <a:p>
              <a:r>
                <a:rPr lang="en-US" sz="1400" b="1" dirty="0" smtClean="0"/>
                <a:t> 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9960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56995" y="1082040"/>
            <a:ext cx="9634525" cy="5125700"/>
            <a:chOff x="1256995" y="1082040"/>
            <a:chExt cx="9634525" cy="51257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6995" y="1082040"/>
              <a:ext cx="9634525" cy="460248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256995" y="5684520"/>
              <a:ext cx="4881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Source: </a:t>
              </a:r>
              <a:r>
                <a:rPr lang="en-US" sz="1400" dirty="0">
                  <a:hlinkClick r:id="rId3"/>
                </a:rPr>
                <a:t>Google </a:t>
              </a:r>
              <a:r>
                <a:rPr lang="en-US" sz="1400" dirty="0" smtClean="0">
                  <a:hlinkClick r:id="rId3"/>
                </a:rPr>
                <a:t>Distributed </a:t>
              </a:r>
              <a:r>
                <a:rPr lang="en-US" sz="1400" dirty="0" err="1" smtClean="0">
                  <a:hlinkClick r:id="rId3"/>
                </a:rPr>
                <a:t>TensorFlow</a:t>
              </a:r>
              <a:r>
                <a:rPr lang="en-US" sz="1400" dirty="0" smtClean="0">
                  <a:hlinkClick r:id="rId3"/>
                </a:rPr>
                <a:t> (Dev </a:t>
              </a:r>
              <a:r>
                <a:rPr lang="en-US" sz="1400" dirty="0">
                  <a:hlinkClick r:id="rId3"/>
                </a:rPr>
                <a:t>Summit </a:t>
              </a:r>
              <a:r>
                <a:rPr lang="en-US" sz="1400" dirty="0" smtClean="0">
                  <a:hlinkClick r:id="rId3"/>
                </a:rPr>
                <a:t>2017)</a:t>
              </a:r>
              <a:endParaRPr lang="en-US" sz="1400" dirty="0"/>
            </a:p>
            <a:p>
              <a:r>
                <a:rPr lang="en-US" sz="1400" b="1" dirty="0" smtClean="0"/>
                <a:t> 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0066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38200" y="627063"/>
            <a:ext cx="10168964" cy="5925482"/>
            <a:chOff x="838200" y="627063"/>
            <a:chExt cx="10168964" cy="592548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627063"/>
              <a:ext cx="10168964" cy="540226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38200" y="6029325"/>
              <a:ext cx="4881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Source: </a:t>
              </a:r>
              <a:r>
                <a:rPr lang="en-US" sz="1400" dirty="0">
                  <a:hlinkClick r:id="rId3"/>
                </a:rPr>
                <a:t>Google </a:t>
              </a:r>
              <a:r>
                <a:rPr lang="en-US" sz="1400" dirty="0" smtClean="0">
                  <a:hlinkClick r:id="rId3"/>
                </a:rPr>
                <a:t>Distributed </a:t>
              </a:r>
              <a:r>
                <a:rPr lang="en-US" sz="1400" dirty="0" err="1" smtClean="0">
                  <a:hlinkClick r:id="rId3"/>
                </a:rPr>
                <a:t>TensorFlow</a:t>
              </a:r>
              <a:r>
                <a:rPr lang="en-US" sz="1400" dirty="0" smtClean="0">
                  <a:hlinkClick r:id="rId3"/>
                </a:rPr>
                <a:t> (Dev </a:t>
              </a:r>
              <a:r>
                <a:rPr lang="en-US" sz="1400" dirty="0">
                  <a:hlinkClick r:id="rId3"/>
                </a:rPr>
                <a:t>Summit </a:t>
              </a:r>
              <a:r>
                <a:rPr lang="en-US" sz="1400" dirty="0" smtClean="0">
                  <a:hlinkClick r:id="rId3"/>
                </a:rPr>
                <a:t>2017)</a:t>
              </a:r>
              <a:endParaRPr lang="en-US" sz="1400" dirty="0"/>
            </a:p>
            <a:p>
              <a:r>
                <a:rPr lang="en-US" sz="1400" b="1" dirty="0" smtClean="0"/>
                <a:t> 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800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87337"/>
            <a:ext cx="11134725" cy="29130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b="1" dirty="0" smtClean="0">
                <a:solidFill>
                  <a:srgbClr val="00B0F0"/>
                </a:solidFill>
              </a:rPr>
              <a:t>Objective: </a:t>
            </a:r>
            <a:endParaRPr lang="en-US" sz="2000" dirty="0" smtClean="0"/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To find </a:t>
            </a:r>
            <a:r>
              <a:rPr lang="en-US" sz="2000" dirty="0"/>
              <a:t>a function </a:t>
            </a:r>
            <a:r>
              <a:rPr lang="en-US" sz="2000" i="1" dirty="0"/>
              <a:t>f </a:t>
            </a:r>
            <a:r>
              <a:rPr lang="en-US" sz="2000" dirty="0"/>
              <a:t>that minimizes some expected loss over independent and identically distributed </a:t>
            </a:r>
            <a:r>
              <a:rPr lang="en-US" sz="2000" dirty="0" smtClean="0"/>
              <a:t>samples </a:t>
            </a:r>
            <a:r>
              <a:rPr lang="en-US" sz="2000" dirty="0"/>
              <a:t>from a natural (grand truth) </a:t>
            </a:r>
            <a:r>
              <a:rPr lang="en-US" sz="2000" dirty="0" smtClean="0"/>
              <a:t>distribution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Learning </a:t>
            </a:r>
            <a:r>
              <a:rPr lang="en-US" sz="2000" dirty="0" smtClean="0"/>
              <a:t>algorithm </a:t>
            </a:r>
            <a:r>
              <a:rPr lang="en-US" sz="2000" dirty="0"/>
              <a:t>produces this function through the optimization of a training criterion with respect to </a:t>
            </a:r>
            <a:r>
              <a:rPr lang="en-US" sz="2000" dirty="0" smtClean="0"/>
              <a:t>a set </a:t>
            </a:r>
            <a:r>
              <a:rPr lang="en-US" sz="2000" dirty="0"/>
              <a:t>of parameters.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8601" y="3055938"/>
            <a:ext cx="11236324" cy="3649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b="1" dirty="0" smtClean="0">
                <a:solidFill>
                  <a:srgbClr val="00B0F0"/>
                </a:solidFill>
              </a:rPr>
              <a:t>How is it achieved ?</a:t>
            </a:r>
            <a:endParaRPr lang="en-US" sz="2000" dirty="0" smtClean="0"/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Developed an application framework in </a:t>
            </a:r>
            <a:r>
              <a:rPr lang="en-US" sz="2000" dirty="0"/>
              <a:t>python that uses </a:t>
            </a:r>
            <a:r>
              <a:rPr lang="en-US" sz="2000" dirty="0" smtClean="0"/>
              <a:t>Distributed </a:t>
            </a:r>
            <a:r>
              <a:rPr lang="en-US" sz="2000" dirty="0" err="1" smtClean="0"/>
              <a:t>TensorFlow</a:t>
            </a:r>
            <a:r>
              <a:rPr lang="en-US" sz="2000" dirty="0" smtClean="0"/>
              <a:t> architecture to </a:t>
            </a:r>
            <a:r>
              <a:rPr lang="en-US" sz="2000" dirty="0"/>
              <a:t>optimize </a:t>
            </a:r>
            <a:r>
              <a:rPr lang="en-US" sz="2000" dirty="0" smtClean="0"/>
              <a:t>hyper parameters. 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Random </a:t>
            </a:r>
            <a:r>
              <a:rPr lang="en-US" sz="2000" dirty="0"/>
              <a:t>search </a:t>
            </a:r>
            <a:r>
              <a:rPr lang="en-US" sz="2000" dirty="0" smtClean="0"/>
              <a:t>is </a:t>
            </a:r>
            <a:r>
              <a:rPr lang="en-US" sz="2000" dirty="0"/>
              <a:t>used as default algorithm to search for </a:t>
            </a:r>
            <a:r>
              <a:rPr lang="en-US" sz="2000" dirty="0" smtClean="0"/>
              <a:t>optimal </a:t>
            </a:r>
            <a:r>
              <a:rPr lang="en-US" sz="2000" dirty="0"/>
              <a:t>parameters in </a:t>
            </a:r>
            <a:r>
              <a:rPr lang="en-US" sz="2000" dirty="0" smtClean="0"/>
              <a:t>the hyperspace 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Works with (any) custom </a:t>
            </a:r>
            <a:r>
              <a:rPr lang="en-US" sz="2000" dirty="0" err="1" smtClean="0"/>
              <a:t>TensorFlow</a:t>
            </a:r>
            <a:r>
              <a:rPr lang="en-US" sz="2000" dirty="0" smtClean="0"/>
              <a:t> graph/model plugged into optimizer*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000" dirty="0" smtClean="0"/>
              <a:t>     (*require minimum code changes)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7749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61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Optimization Methods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7338"/>
            <a:ext cx="4062413" cy="1685925"/>
          </a:xfrm>
        </p:spPr>
        <p:txBody>
          <a:bodyPr/>
          <a:lstStyle/>
          <a:p>
            <a:r>
              <a:rPr lang="en-US" b="1" dirty="0" smtClean="0"/>
              <a:t>Random Search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Genetic Algorithm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Bayesian methods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475" y="1325563"/>
            <a:ext cx="7607300" cy="43942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3522663"/>
            <a:ext cx="4584700" cy="2984500"/>
            <a:chOff x="0" y="3522663"/>
            <a:chExt cx="4584700" cy="29845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522663"/>
              <a:ext cx="4584700" cy="7874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28214" y="4475838"/>
              <a:ext cx="4256486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where,</a:t>
              </a:r>
              <a:endParaRPr lang="en-US" dirty="0"/>
            </a:p>
            <a:p>
              <a:r>
                <a:rPr lang="en-AU" i="1" dirty="0"/>
                <a:t>E</a:t>
              </a:r>
              <a:r>
                <a:rPr lang="en-AU" i="1" baseline="-25000" dirty="0"/>
                <a:t>x</a:t>
              </a:r>
              <a:r>
                <a:rPr lang="en-AU" dirty="0"/>
                <a:t> is generalization error</a:t>
              </a:r>
              <a:endParaRPr lang="en-US" dirty="0"/>
            </a:p>
            <a:p>
              <a:r>
                <a:rPr lang="en-AU" i="1" dirty="0" err="1"/>
                <a:t>G</a:t>
              </a:r>
              <a:r>
                <a:rPr lang="en-AU" i="1" baseline="-25000" dirty="0" err="1"/>
                <a:t>x</a:t>
              </a:r>
              <a:r>
                <a:rPr lang="en-AU" dirty="0"/>
                <a:t> is grand truth distribution</a:t>
              </a:r>
              <a:endParaRPr lang="en-US" dirty="0"/>
            </a:p>
            <a:p>
              <a:r>
                <a:rPr lang="en-AU" i="1" dirty="0"/>
                <a:t>X</a:t>
              </a:r>
              <a:r>
                <a:rPr lang="en-AU" i="1" baseline="30000" dirty="0"/>
                <a:t> </a:t>
              </a:r>
              <a:r>
                <a:rPr lang="en-AU" baseline="30000" dirty="0"/>
                <a:t>(train) </a:t>
              </a:r>
              <a:r>
                <a:rPr lang="en-AU" dirty="0"/>
                <a:t>is a finite set of samples </a:t>
              </a:r>
              <a:r>
                <a:rPr lang="en-AU" i="1" dirty="0"/>
                <a:t>x</a:t>
              </a:r>
              <a:r>
                <a:rPr lang="en-AU" dirty="0"/>
                <a:t> from </a:t>
              </a:r>
              <a:r>
                <a:rPr lang="en-AU" i="1" dirty="0" err="1"/>
                <a:t>G</a:t>
              </a:r>
              <a:r>
                <a:rPr lang="en-AU" i="1" baseline="-25000" dirty="0" err="1"/>
                <a:t>x</a:t>
              </a:r>
              <a:endParaRPr lang="en-US" dirty="0"/>
            </a:p>
            <a:p>
              <a:r>
                <a:rPr lang="en-US" i="1" dirty="0"/>
                <a:t>L</a:t>
              </a:r>
              <a:r>
                <a:rPr lang="en-US" dirty="0"/>
                <a:t> is expected loss </a:t>
              </a:r>
              <a:r>
                <a:rPr lang="en-US" i="1" dirty="0"/>
                <a:t>L</a:t>
              </a:r>
              <a:r>
                <a:rPr lang="en-US" dirty="0"/>
                <a:t> (</a:t>
              </a:r>
              <a:r>
                <a:rPr lang="en-US" i="1" dirty="0"/>
                <a:t>x</a:t>
              </a:r>
              <a:r>
                <a:rPr lang="en-US" dirty="0"/>
                <a:t>; </a:t>
              </a:r>
              <a:r>
                <a:rPr lang="en-US" i="1" dirty="0"/>
                <a:t>f</a:t>
              </a:r>
              <a:r>
                <a:rPr lang="en-US" dirty="0"/>
                <a:t>) over finite samples</a:t>
              </a:r>
            </a:p>
            <a:p>
              <a:r>
                <a:rPr lang="en-US" i="1" dirty="0" err="1"/>
                <a:t>A</a:t>
              </a:r>
              <a:r>
                <a:rPr lang="en-US" baseline="-25000" dirty="0" err="1"/>
                <a:t>λ</a:t>
              </a:r>
              <a:r>
                <a:rPr lang="en-US" dirty="0"/>
                <a:t> actual learning algorithm with </a:t>
              </a:r>
              <a:r>
                <a:rPr lang="en-US" dirty="0">
                  <a:sym typeface="Symbol" charset="2"/>
                </a:rPr>
                <a:t></a:t>
              </a:r>
              <a:endParaRPr lang="en-US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5620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184400" y="1836400"/>
            <a:ext cx="7734300" cy="3916700"/>
            <a:chOff x="6057900" y="3411200"/>
            <a:chExt cx="4889500" cy="2608600"/>
          </a:xfrm>
        </p:grpSpPr>
        <p:sp>
          <p:nvSpPr>
            <p:cNvPr id="7" name="Rectangle 6"/>
            <p:cNvSpPr/>
            <p:nvPr/>
          </p:nvSpPr>
          <p:spPr>
            <a:xfrm>
              <a:off x="6057900" y="3411200"/>
              <a:ext cx="4889500" cy="260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324600" y="5575300"/>
              <a:ext cx="863600" cy="2921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CPU</a:t>
              </a:r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94600" y="5575300"/>
              <a:ext cx="863600" cy="2921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GPU_0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648700" y="5575300"/>
              <a:ext cx="863600" cy="2921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GPU_1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9766300" y="5575300"/>
              <a:ext cx="863600" cy="2921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GPU_2</a:t>
              </a:r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197600" y="5435600"/>
              <a:ext cx="4572000" cy="558800"/>
            </a:xfrm>
            <a:prstGeom prst="roundRect">
              <a:avLst/>
            </a:prstGeom>
            <a:solidFill>
              <a:schemeClr val="accent1">
                <a:alpha val="12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159500" y="4902200"/>
              <a:ext cx="4597400" cy="3937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TensorFlow</a:t>
              </a:r>
              <a:r>
                <a:rPr lang="en-US" dirty="0" smtClean="0">
                  <a:solidFill>
                    <a:schemeClr val="tx1"/>
                  </a:solidFill>
                </a:rPr>
                <a:t> Distributed Execution Engine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159500" y="3606800"/>
              <a:ext cx="3352800" cy="116840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Python Frontend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343900" y="3606800"/>
              <a:ext cx="1143000" cy="3175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NHOP</a:t>
              </a:r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 rot="5400000">
              <a:off x="9404350" y="4044950"/>
              <a:ext cx="1193800" cy="3175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Sacred</a:t>
              </a:r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 rot="5400000">
              <a:off x="9994900" y="4051300"/>
              <a:ext cx="1206500" cy="3175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MongoDB</a:t>
              </a:r>
              <a:endParaRPr lang="en-US" dirty="0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61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NHOP Application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82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50900" y="1120775"/>
            <a:ext cx="10490200" cy="5666720"/>
            <a:chOff x="850900" y="828675"/>
            <a:chExt cx="10490200" cy="56667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0900" y="828675"/>
              <a:ext cx="10490200" cy="51435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50900" y="5972175"/>
              <a:ext cx="4881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Source: </a:t>
              </a:r>
              <a:r>
                <a:rPr lang="en-US" sz="1400" dirty="0">
                  <a:hlinkClick r:id="rId3"/>
                </a:rPr>
                <a:t>Google </a:t>
              </a:r>
              <a:r>
                <a:rPr lang="en-US" sz="1400" dirty="0" smtClean="0">
                  <a:hlinkClick r:id="rId3"/>
                </a:rPr>
                <a:t>Distributed </a:t>
              </a:r>
              <a:r>
                <a:rPr lang="en-US" sz="1400" dirty="0" err="1" smtClean="0">
                  <a:hlinkClick r:id="rId3"/>
                </a:rPr>
                <a:t>TensorFlow</a:t>
              </a:r>
              <a:r>
                <a:rPr lang="en-US" sz="1400" dirty="0" smtClean="0">
                  <a:hlinkClick r:id="rId3"/>
                </a:rPr>
                <a:t> (Dev </a:t>
              </a:r>
              <a:r>
                <a:rPr lang="en-US" sz="1400" dirty="0">
                  <a:hlinkClick r:id="rId3"/>
                </a:rPr>
                <a:t>Summit </a:t>
              </a:r>
              <a:r>
                <a:rPr lang="en-US" sz="1400" dirty="0" smtClean="0">
                  <a:hlinkClick r:id="rId3"/>
                </a:rPr>
                <a:t>2017)</a:t>
              </a:r>
              <a:endParaRPr lang="en-US" sz="1400" dirty="0"/>
            </a:p>
            <a:p>
              <a:r>
                <a:rPr lang="en-US" sz="1400" b="1" dirty="0" smtClean="0"/>
                <a:t> </a:t>
              </a:r>
              <a:endParaRPr lang="en-US" sz="1400" dirty="0"/>
            </a:p>
          </p:txBody>
        </p:sp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49300" y="-66674"/>
            <a:ext cx="10429240" cy="98425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accent2"/>
                </a:solidFill>
              </a:rPr>
              <a:t>Distributed </a:t>
            </a:r>
            <a:r>
              <a:rPr lang="en-US" sz="4000" b="1" dirty="0" err="1" smtClean="0">
                <a:solidFill>
                  <a:schemeClr val="accent2"/>
                </a:solidFill>
              </a:rPr>
              <a:t>TensorFlow</a:t>
            </a:r>
            <a:endParaRPr lang="en-US" sz="4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66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6175"/>
          </a:xfrm>
        </p:spPr>
        <p:txBody>
          <a:bodyPr/>
          <a:lstStyle/>
          <a:p>
            <a:pPr algn="ctr"/>
            <a:r>
              <a:rPr lang="en-US" b="1" dirty="0" err="1" smtClean="0">
                <a:solidFill>
                  <a:srgbClr val="00B0F0"/>
                </a:solidFill>
              </a:rPr>
              <a:t>TensorFlow</a:t>
            </a:r>
            <a:r>
              <a:rPr lang="en-US" b="1" dirty="0" smtClean="0">
                <a:solidFill>
                  <a:srgbClr val="00B0F0"/>
                </a:solidFill>
              </a:rPr>
              <a:t> Data Parallelism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690688"/>
            <a:ext cx="8331199" cy="42402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800" y="6286500"/>
            <a:ext cx="454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Notes: Check Appendix for Distributed TF API’s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22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08" y="141077"/>
            <a:ext cx="10841182" cy="67762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00B0F0"/>
                </a:solidFill>
              </a:rPr>
              <a:t>NHOP Software </a:t>
            </a:r>
            <a:r>
              <a:rPr lang="en-US" sz="4000" b="1" dirty="0" smtClean="0">
                <a:solidFill>
                  <a:srgbClr val="00B0F0"/>
                </a:solidFill>
              </a:rPr>
              <a:t>Architecture</a:t>
            </a:r>
            <a:endParaRPr lang="en-US" sz="4000" b="1" dirty="0">
              <a:solidFill>
                <a:srgbClr val="00B0F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414638" y="2996087"/>
            <a:ext cx="1609269" cy="2603854"/>
            <a:chOff x="7414638" y="2996087"/>
            <a:chExt cx="1609269" cy="2603854"/>
          </a:xfrm>
        </p:grpSpPr>
        <p:sp>
          <p:nvSpPr>
            <p:cNvPr id="9" name="Rounded Rectangle 8"/>
            <p:cNvSpPr/>
            <p:nvPr/>
          </p:nvSpPr>
          <p:spPr>
            <a:xfrm>
              <a:off x="7414639" y="2996087"/>
              <a:ext cx="1609268" cy="44385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rgbClr val="002060"/>
                  </a:solidFill>
                </a:rPr>
                <a:t>Worker</a:t>
              </a:r>
            </a:p>
            <a:p>
              <a:pPr algn="ctr"/>
              <a:r>
                <a:rPr lang="en-US" sz="1400" b="1" dirty="0" smtClean="0">
                  <a:solidFill>
                    <a:srgbClr val="002060"/>
                  </a:solidFill>
                </a:rPr>
                <a:t>Process 0</a:t>
              </a:r>
              <a:endParaRPr lang="en-US" sz="1400" b="1" dirty="0">
                <a:solidFill>
                  <a:srgbClr val="00206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414638" y="3701292"/>
              <a:ext cx="1609268" cy="48823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rgbClr val="002060"/>
                  </a:solidFill>
                </a:rPr>
                <a:t>Worker</a:t>
              </a:r>
            </a:p>
            <a:p>
              <a:pPr algn="ctr"/>
              <a:r>
                <a:rPr lang="en-US" sz="1400" b="1" dirty="0" smtClean="0">
                  <a:solidFill>
                    <a:srgbClr val="002060"/>
                  </a:solidFill>
                </a:rPr>
                <a:t>Process 1</a:t>
              </a:r>
              <a:endParaRPr lang="en-US" sz="14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414639" y="4406499"/>
              <a:ext cx="1609268" cy="44385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rgbClr val="002060"/>
                  </a:solidFill>
                </a:rPr>
                <a:t>Worker</a:t>
              </a:r>
            </a:p>
            <a:p>
              <a:pPr algn="ctr"/>
              <a:r>
                <a:rPr lang="en-US" sz="1400" b="1" dirty="0" smtClean="0">
                  <a:solidFill>
                    <a:srgbClr val="002060"/>
                  </a:solidFill>
                </a:rPr>
                <a:t>Process 2</a:t>
              </a:r>
              <a:endParaRPr lang="en-US" sz="1400" b="1" dirty="0">
                <a:solidFill>
                  <a:srgbClr val="002060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414638" y="5111704"/>
              <a:ext cx="1609268" cy="48823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rgbClr val="002060"/>
                  </a:solidFill>
                </a:rPr>
                <a:t>Worker</a:t>
              </a:r>
            </a:p>
            <a:p>
              <a:pPr algn="ctr"/>
              <a:r>
                <a:rPr lang="en-US" sz="1400" b="1" dirty="0" smtClean="0">
                  <a:solidFill>
                    <a:srgbClr val="002060"/>
                  </a:solidFill>
                </a:rPr>
                <a:t>Process 3</a:t>
              </a:r>
              <a:endParaRPr lang="en-US" sz="14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654290" y="854799"/>
            <a:ext cx="2373891" cy="1214431"/>
            <a:chOff x="2654290" y="854799"/>
            <a:chExt cx="2373891" cy="1214431"/>
          </a:xfrm>
        </p:grpSpPr>
        <p:sp>
          <p:nvSpPr>
            <p:cNvPr id="4" name="Rounded Rectangle 3"/>
            <p:cNvSpPr/>
            <p:nvPr/>
          </p:nvSpPr>
          <p:spPr>
            <a:xfrm>
              <a:off x="2911912" y="1392187"/>
              <a:ext cx="1858648" cy="677043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002060"/>
                  </a:solidFill>
                </a:rPr>
                <a:t>Optimizer</a:t>
              </a:r>
              <a:endParaRPr lang="en-US" sz="2000" b="1" dirty="0">
                <a:solidFill>
                  <a:srgbClr val="002060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654290" y="854799"/>
              <a:ext cx="2373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Parent Process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414638" y="1012082"/>
            <a:ext cx="1634836" cy="1540908"/>
            <a:chOff x="7414638" y="1012082"/>
            <a:chExt cx="1634836" cy="1540908"/>
          </a:xfrm>
        </p:grpSpPr>
        <p:sp>
          <p:nvSpPr>
            <p:cNvPr id="7" name="Rounded Rectangle 6"/>
            <p:cNvSpPr/>
            <p:nvPr/>
          </p:nvSpPr>
          <p:spPr>
            <a:xfrm>
              <a:off x="7414639" y="1404213"/>
              <a:ext cx="1609268" cy="48823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rgbClr val="002060"/>
                  </a:solidFill>
                </a:rPr>
                <a:t>PS</a:t>
              </a:r>
            </a:p>
            <a:p>
              <a:pPr algn="ctr"/>
              <a:r>
                <a:rPr lang="en-US" sz="1400" b="1" dirty="0" smtClean="0">
                  <a:solidFill>
                    <a:srgbClr val="002060"/>
                  </a:solidFill>
                </a:rPr>
                <a:t>Process 0</a:t>
              </a:r>
              <a:endParaRPr lang="en-US" sz="1400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7414639" y="2064753"/>
              <a:ext cx="1609268" cy="48823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rgbClr val="002060"/>
                  </a:solidFill>
                </a:rPr>
                <a:t>PS</a:t>
              </a:r>
            </a:p>
            <a:p>
              <a:pPr algn="ctr"/>
              <a:r>
                <a:rPr lang="en-US" sz="1400" b="1" dirty="0" smtClean="0">
                  <a:solidFill>
                    <a:srgbClr val="002060"/>
                  </a:solidFill>
                </a:rPr>
                <a:t>Process 1</a:t>
              </a:r>
              <a:endParaRPr lang="en-US" sz="1400" b="1" dirty="0">
                <a:solidFill>
                  <a:srgbClr val="002060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414638" y="1012082"/>
              <a:ext cx="1634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Child Process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9667" y="3218013"/>
            <a:ext cx="4454240" cy="2137810"/>
            <a:chOff x="4569667" y="3218013"/>
            <a:chExt cx="4454240" cy="2137810"/>
          </a:xfrm>
        </p:grpSpPr>
        <p:sp>
          <p:nvSpPr>
            <p:cNvPr id="31" name="Can 30"/>
            <p:cNvSpPr/>
            <p:nvPr/>
          </p:nvSpPr>
          <p:spPr>
            <a:xfrm>
              <a:off x="4659724" y="4137809"/>
              <a:ext cx="678873" cy="1025814"/>
            </a:xfrm>
            <a:prstGeom prst="can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Curved Connector 43"/>
            <p:cNvCxnSpPr>
              <a:stCxn id="9" idx="3"/>
              <a:endCxn id="31" idx="3"/>
            </p:cNvCxnSpPr>
            <p:nvPr/>
          </p:nvCxnSpPr>
          <p:spPr>
            <a:xfrm flipH="1">
              <a:off x="4999161" y="3218013"/>
              <a:ext cx="4024746" cy="1945610"/>
            </a:xfrm>
            <a:prstGeom prst="curvedConnector4">
              <a:avLst>
                <a:gd name="adj1" fmla="val -44578"/>
                <a:gd name="adj2" fmla="val 15946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urved Connector 49"/>
            <p:cNvCxnSpPr>
              <a:stCxn id="10" idx="3"/>
              <a:endCxn id="31" idx="3"/>
            </p:cNvCxnSpPr>
            <p:nvPr/>
          </p:nvCxnSpPr>
          <p:spPr>
            <a:xfrm flipH="1">
              <a:off x="4999161" y="3945411"/>
              <a:ext cx="4024745" cy="1218212"/>
            </a:xfrm>
            <a:prstGeom prst="curvedConnector4">
              <a:avLst>
                <a:gd name="adj1" fmla="val -34940"/>
                <a:gd name="adj2" fmla="val 18359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urved Connector 54"/>
            <p:cNvCxnSpPr>
              <a:stCxn id="11" idx="3"/>
              <a:endCxn id="31" idx="3"/>
            </p:cNvCxnSpPr>
            <p:nvPr/>
          </p:nvCxnSpPr>
          <p:spPr>
            <a:xfrm flipH="1">
              <a:off x="4999161" y="4628425"/>
              <a:ext cx="4024746" cy="535198"/>
            </a:xfrm>
            <a:prstGeom prst="curvedConnector4">
              <a:avLst>
                <a:gd name="adj1" fmla="val -25646"/>
                <a:gd name="adj2" fmla="val 25920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urved Connector 62"/>
            <p:cNvCxnSpPr>
              <a:stCxn id="12" idx="3"/>
              <a:endCxn id="31" idx="3"/>
            </p:cNvCxnSpPr>
            <p:nvPr/>
          </p:nvCxnSpPr>
          <p:spPr>
            <a:xfrm flipH="1" flipV="1">
              <a:off x="4999161" y="5163623"/>
              <a:ext cx="4024745" cy="192200"/>
            </a:xfrm>
            <a:prstGeom prst="curvedConnector4">
              <a:avLst>
                <a:gd name="adj1" fmla="val -12565"/>
                <a:gd name="adj2" fmla="val -25315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4569667" y="4449334"/>
              <a:ext cx="9213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Results File</a:t>
              </a:r>
              <a:endParaRPr lang="en-US" sz="1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770560" y="1138361"/>
            <a:ext cx="2644079" cy="4217462"/>
            <a:chOff x="4770560" y="1138361"/>
            <a:chExt cx="2644079" cy="4217462"/>
          </a:xfrm>
        </p:grpSpPr>
        <p:cxnSp>
          <p:nvCxnSpPr>
            <p:cNvPr id="14" name="Curved Connector 13"/>
            <p:cNvCxnSpPr>
              <a:stCxn id="4" idx="3"/>
              <a:endCxn id="7" idx="1"/>
            </p:cNvCxnSpPr>
            <p:nvPr/>
          </p:nvCxnSpPr>
          <p:spPr>
            <a:xfrm flipV="1">
              <a:off x="4770560" y="1648332"/>
              <a:ext cx="2644079" cy="82377"/>
            </a:xfrm>
            <a:prstGeom prst="curved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stCxn id="4" idx="3"/>
              <a:endCxn id="8" idx="1"/>
            </p:cNvCxnSpPr>
            <p:nvPr/>
          </p:nvCxnSpPr>
          <p:spPr>
            <a:xfrm>
              <a:off x="4770560" y="1730709"/>
              <a:ext cx="2644079" cy="578163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>
              <a:stCxn id="4" idx="3"/>
              <a:endCxn id="9" idx="1"/>
            </p:cNvCxnSpPr>
            <p:nvPr/>
          </p:nvCxnSpPr>
          <p:spPr>
            <a:xfrm>
              <a:off x="4770560" y="1730709"/>
              <a:ext cx="2644079" cy="1487304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4" idx="3"/>
              <a:endCxn id="10" idx="1"/>
            </p:cNvCxnSpPr>
            <p:nvPr/>
          </p:nvCxnSpPr>
          <p:spPr>
            <a:xfrm>
              <a:off x="4770560" y="1730709"/>
              <a:ext cx="2644078" cy="2214702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24"/>
            <p:cNvCxnSpPr>
              <a:stCxn id="4" idx="3"/>
              <a:endCxn id="11" idx="1"/>
            </p:cNvCxnSpPr>
            <p:nvPr/>
          </p:nvCxnSpPr>
          <p:spPr>
            <a:xfrm>
              <a:off x="4770560" y="1730709"/>
              <a:ext cx="2644079" cy="2897716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>
              <a:stCxn id="4" idx="3"/>
              <a:endCxn id="12" idx="1"/>
            </p:cNvCxnSpPr>
            <p:nvPr/>
          </p:nvCxnSpPr>
          <p:spPr>
            <a:xfrm>
              <a:off x="4770560" y="1730709"/>
              <a:ext cx="2644078" cy="362511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/>
            <p:cNvGrpSpPr/>
            <p:nvPr/>
          </p:nvGrpSpPr>
          <p:grpSpPr>
            <a:xfrm>
              <a:off x="6250858" y="1508783"/>
              <a:ext cx="775854" cy="244119"/>
              <a:chOff x="9878291" y="2351228"/>
              <a:chExt cx="775854" cy="244119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9878291" y="2351228"/>
                <a:ext cx="387927" cy="24411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2060"/>
                    </a:solidFill>
                  </a:rPr>
                  <a:t>r</a:t>
                </a:r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10266218" y="2351228"/>
                <a:ext cx="387927" cy="244119"/>
              </a:xfrm>
              <a:prstGeom prst="rect">
                <a:avLst/>
              </a:prstGeom>
              <a:solidFill>
                <a:srgbClr val="E8826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2060"/>
                    </a:solidFill>
                  </a:rPr>
                  <a:t>w</a:t>
                </a:r>
                <a:endParaRPr lang="en-US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6262573" y="2104785"/>
              <a:ext cx="775854" cy="244119"/>
              <a:chOff x="9878291" y="2351228"/>
              <a:chExt cx="775854" cy="244119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878291" y="2351228"/>
                <a:ext cx="387927" cy="24411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2060"/>
                    </a:solidFill>
                  </a:rPr>
                  <a:t>r</a:t>
                </a:r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266218" y="2351228"/>
                <a:ext cx="387927" cy="244119"/>
              </a:xfrm>
              <a:prstGeom prst="rect">
                <a:avLst/>
              </a:prstGeom>
              <a:solidFill>
                <a:srgbClr val="E8826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>
                    <a:solidFill>
                      <a:srgbClr val="002060"/>
                    </a:solidFill>
                  </a:rPr>
                  <a:t>w</a:t>
                </a:r>
                <a:endParaRPr lang="en-US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6363832" y="2906981"/>
              <a:ext cx="775854" cy="244119"/>
              <a:chOff x="9878291" y="2351228"/>
              <a:chExt cx="775854" cy="244119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878291" y="2351228"/>
                <a:ext cx="387927" cy="24411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2060"/>
                    </a:solidFill>
                  </a:rPr>
                  <a:t>r</a:t>
                </a:r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0266218" y="2351228"/>
                <a:ext cx="387927" cy="244119"/>
              </a:xfrm>
              <a:prstGeom prst="rect">
                <a:avLst/>
              </a:prstGeom>
              <a:solidFill>
                <a:srgbClr val="E8826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>
                    <a:solidFill>
                      <a:srgbClr val="002060"/>
                    </a:solidFill>
                  </a:rPr>
                  <a:t>w</a:t>
                </a:r>
                <a:endParaRPr lang="en-US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6365971" y="3600102"/>
              <a:ext cx="775854" cy="244119"/>
              <a:chOff x="9878291" y="2351228"/>
              <a:chExt cx="775854" cy="244119"/>
            </a:xfrm>
          </p:grpSpPr>
          <p:sp>
            <p:nvSpPr>
              <p:cNvPr id="83" name="Rectangle 82"/>
              <p:cNvSpPr/>
              <p:nvPr/>
            </p:nvSpPr>
            <p:spPr>
              <a:xfrm>
                <a:off x="9878291" y="2351228"/>
                <a:ext cx="387927" cy="24411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2060"/>
                    </a:solidFill>
                  </a:rPr>
                  <a:t>r</a:t>
                </a:r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0266218" y="2351228"/>
                <a:ext cx="387927" cy="244119"/>
              </a:xfrm>
              <a:prstGeom prst="rect">
                <a:avLst/>
              </a:prstGeom>
              <a:solidFill>
                <a:srgbClr val="E8826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>
                    <a:solidFill>
                      <a:srgbClr val="002060"/>
                    </a:solidFill>
                  </a:rPr>
                  <a:t>w</a:t>
                </a:r>
                <a:endParaRPr lang="en-US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6365971" y="4262246"/>
              <a:ext cx="775854" cy="244119"/>
              <a:chOff x="9878291" y="2351228"/>
              <a:chExt cx="775854" cy="244119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9878291" y="2351228"/>
                <a:ext cx="387927" cy="24411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2060"/>
                    </a:solidFill>
                  </a:rPr>
                  <a:t>r</a:t>
                </a:r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0266218" y="2351228"/>
                <a:ext cx="387927" cy="244119"/>
              </a:xfrm>
              <a:prstGeom prst="rect">
                <a:avLst/>
              </a:prstGeom>
              <a:solidFill>
                <a:srgbClr val="E8826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>
                    <a:solidFill>
                      <a:srgbClr val="002060"/>
                    </a:solidFill>
                  </a:rPr>
                  <a:t>w</a:t>
                </a:r>
                <a:endParaRPr lang="en-US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6365971" y="4917323"/>
              <a:ext cx="775854" cy="244119"/>
              <a:chOff x="9878291" y="2351228"/>
              <a:chExt cx="775854" cy="244119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9878291" y="2351228"/>
                <a:ext cx="387927" cy="24411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2060"/>
                    </a:solidFill>
                  </a:rPr>
                  <a:t>r</a:t>
                </a:r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0266218" y="2351228"/>
                <a:ext cx="387927" cy="244119"/>
              </a:xfrm>
              <a:prstGeom prst="rect">
                <a:avLst/>
              </a:prstGeom>
              <a:solidFill>
                <a:srgbClr val="E8826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>
                    <a:solidFill>
                      <a:srgbClr val="002060"/>
                    </a:solidFill>
                  </a:rPr>
                  <a:t>w</a:t>
                </a:r>
                <a:endParaRPr lang="en-US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91" name="TextBox 90"/>
            <p:cNvSpPr txBox="1"/>
            <p:nvPr/>
          </p:nvSpPr>
          <p:spPr>
            <a:xfrm>
              <a:off x="6262573" y="1138361"/>
              <a:ext cx="775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pipes</a:t>
              </a:r>
              <a:endParaRPr lang="en-US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837135" y="1353645"/>
              <a:ext cx="1037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fork/kill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782308" y="2069230"/>
            <a:ext cx="3275782" cy="4788770"/>
            <a:chOff x="2782308" y="2069230"/>
            <a:chExt cx="3275782" cy="4788770"/>
          </a:xfrm>
        </p:grpSpPr>
        <p:cxnSp>
          <p:nvCxnSpPr>
            <p:cNvPr id="68" name="Curved Connector 67"/>
            <p:cNvCxnSpPr>
              <a:stCxn id="31" idx="1"/>
              <a:endCxn id="4" idx="2"/>
            </p:cNvCxnSpPr>
            <p:nvPr/>
          </p:nvCxnSpPr>
          <p:spPr>
            <a:xfrm rot="16200000" flipV="1">
              <a:off x="3385910" y="2524557"/>
              <a:ext cx="2068579" cy="115792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2782308" y="5473005"/>
              <a:ext cx="327578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/>
                <a:t>Notes</a:t>
              </a:r>
              <a:r>
                <a:rPr lang="en-US" sz="1200" dirty="0" smtClean="0"/>
                <a:t>: 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en-US" sz="1200" dirty="0" smtClean="0"/>
                <a:t>Process refer to Python Process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en-US" sz="1200" dirty="0" smtClean="0"/>
                <a:t>Child process can be forked local or remote*.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en-US" sz="1200" dirty="0" smtClean="0"/>
                <a:t>GPU support available for Python 2.7 only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en-US" sz="1200" dirty="0" smtClean="0"/>
                <a:t>Results can be stored in local or HDFS*</a:t>
              </a:r>
            </a:p>
            <a:p>
              <a:r>
                <a:rPr lang="en-US" sz="1200" dirty="0"/>
                <a:t>(* future support) </a:t>
              </a:r>
            </a:p>
            <a:p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034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3465</TotalTime>
  <Words>706</Words>
  <Application>Microsoft Macintosh PowerPoint</Application>
  <PresentationFormat>Widescreen</PresentationFormat>
  <Paragraphs>225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Calibri Light</vt:lpstr>
      <vt:lpstr>Mangal</vt:lpstr>
      <vt:lpstr>Symbol</vt:lpstr>
      <vt:lpstr>Arial</vt:lpstr>
      <vt:lpstr>Office Theme</vt:lpstr>
      <vt:lpstr>Neural Network Hyper Parameter Optimization  (NHOP) Using Distributed TensorFlow</vt:lpstr>
      <vt:lpstr>Agenda:</vt:lpstr>
      <vt:lpstr>Introduction</vt:lpstr>
      <vt:lpstr>PowerPoint Presentation</vt:lpstr>
      <vt:lpstr>Optimization Methods</vt:lpstr>
      <vt:lpstr>NHOP Application</vt:lpstr>
      <vt:lpstr>Distributed TensorFlow</vt:lpstr>
      <vt:lpstr>TensorFlow Data Parallelism</vt:lpstr>
      <vt:lpstr>NHOP Software Architecture</vt:lpstr>
      <vt:lpstr>NHOP  Flow Diagram</vt:lpstr>
      <vt:lpstr>Optimizer Stages</vt:lpstr>
      <vt:lpstr>Optimizer Configuration</vt:lpstr>
      <vt:lpstr>NHOP Command Line Interface</vt:lpstr>
      <vt:lpstr>Configuration File</vt:lpstr>
      <vt:lpstr>Synthetic DATA</vt:lpstr>
      <vt:lpstr>PowerPoint Presentation</vt:lpstr>
      <vt:lpstr>PowerPoint Presentation</vt:lpstr>
      <vt:lpstr>PowerPoint Presentation</vt:lpstr>
      <vt:lpstr>DEMO</vt:lpstr>
      <vt:lpstr>Future Work</vt:lpstr>
      <vt:lpstr>Reference</vt:lpstr>
      <vt:lpstr>Thank You !!</vt:lpstr>
      <vt:lpstr>Appendix</vt:lpstr>
      <vt:lpstr>TF Distributed Architecture</vt:lpstr>
      <vt:lpstr>Python Frontend Layer</vt:lpstr>
      <vt:lpstr>Example: Simple Linear Regression Y_hat = Wx + b.  Y_hat is the output, x is input loss is error function of Y_hat w.r.t to Y</vt:lpstr>
      <vt:lpstr>PS: Parameter Server Worker: Compute Server</vt:lpstr>
      <vt:lpstr>Graph Replication</vt:lpstr>
      <vt:lpstr>PowerPoint Presentation</vt:lpstr>
      <vt:lpstr>Worker Server</vt:lpstr>
      <vt:lpstr>PS (Parameter Server)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Introduction To Distributed Tensorflow</dc:title>
  <dc:creator>Srinivasa Ananthakrishnan</dc:creator>
  <cp:lastModifiedBy>Srinivasa Ananthakrishnan</cp:lastModifiedBy>
  <cp:revision>108</cp:revision>
  <dcterms:created xsi:type="dcterms:W3CDTF">2017-04-12T05:15:03Z</dcterms:created>
  <dcterms:modified xsi:type="dcterms:W3CDTF">2017-05-10T16:50:55Z</dcterms:modified>
</cp:coreProperties>
</file>